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82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14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zh-CN" sz="1995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我校国内发明专利授权数（个）</a:t>
            </a:r>
          </a:p>
        </c:rich>
      </c:tx>
      <c:layout>
        <c:manualLayout>
          <c:xMode val="edge"/>
          <c:yMode val="edge"/>
          <c:x val="0.186852148600576"/>
          <c:y val="2.83976773024493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zh-CN" sz="1995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zh-CN"/>
        </a:p>
      </c:txPr>
    </c:title>
    <c:autoTitleDeleted val="0"/>
    <c:plotArea>
      <c:layout>
        <c:manualLayout>
          <c:layoutTarget val="inner"/>
          <c:xMode val="edge"/>
          <c:yMode val="edge"/>
          <c:x val="9.508696123795328E-2"/>
          <c:y val="0.21854850335748699"/>
          <c:w val="0.86873839406150599"/>
          <c:h val="0.61898605156998898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6600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4.1529561909877874E-2"/>
                  <c:y val="-3.0954758193286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BF6-4FAE-8B92-D3362C90A0A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369872043717244E-2"/>
                  <c:y val="-3.15921770758663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BF6-4FAE-8B92-D3362C90A0A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715687779733894E-2"/>
                  <c:y val="-4.145593204910862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zh-CN" sz="9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CN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BF6-4FAE-8B92-D3362C90A0A2}"/>
                </c:ext>
                <c:ext xmlns:c15="http://schemas.microsoft.com/office/drawing/2012/chart" uri="{CE6537A1-D6FC-4f65-9D91-7224C49458BB}">
                  <c15:layout>
                    <c:manualLayout>
                      <c:w val="9.93444122579661E-2"/>
                      <c:h val="8.8041820954040506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3.3541676449692609E-2"/>
                  <c:y val="-3.15921770758663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BF6-4FAE-8B92-D3362C90A0A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642525892689779E-2"/>
                  <c:y val="-2.28795214309284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BF6-4FAE-8B92-D3362C90A0A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3.3541676449692547E-2"/>
                  <c:y val="-3.05650532312325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BF6-4FAE-8B92-D3362C90A0A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7843394967134731E-2"/>
                  <c:y val="-2.18526346331084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BF6-4FAE-8B92-D3362C90A0A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4.124894992006304E-2"/>
                  <c:y val="-3.6346387975468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BF6-4FAE-8B92-D3362C90A0A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5117128609019013E-2"/>
                  <c:y val="-3.7804225880960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BF6-4FAE-8B92-D3362C90A0A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3.8579402117994106E-2"/>
                  <c:y val="-2.1073461755815232E-2"/>
                </c:manualLayout>
              </c:layout>
              <c:tx>
                <c:rich>
                  <a:bodyPr/>
                  <a:lstStyle/>
                  <a:p>
                    <a:r>
                      <a:rPr lang="en-US" altLang="zh-CN" dirty="0" smtClean="0"/>
                      <a:t>3603</a:t>
                    </a:r>
                    <a:endParaRPr lang="en-US" altLang="zh-CN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zh-CN"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zh-CN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1234</c:v>
                </c:pt>
                <c:pt idx="1">
                  <c:v>1515</c:v>
                </c:pt>
                <c:pt idx="2">
                  <c:v>1423</c:v>
                </c:pt>
                <c:pt idx="3">
                  <c:v>1489</c:v>
                </c:pt>
                <c:pt idx="4">
                  <c:v>1798</c:v>
                </c:pt>
                <c:pt idx="5">
                  <c:v>1794</c:v>
                </c:pt>
                <c:pt idx="6">
                  <c:v>2016</c:v>
                </c:pt>
                <c:pt idx="7">
                  <c:v>1838</c:v>
                </c:pt>
                <c:pt idx="8">
                  <c:v>2326</c:v>
                </c:pt>
                <c:pt idx="9">
                  <c:v>3603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4BF6-4FAE-8B92-D3362C90A0A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-586800880"/>
        <c:axId val="-586795440"/>
      </c:lineChart>
      <c:catAx>
        <c:axId val="-586800880"/>
        <c:scaling>
          <c:orientation val="minMax"/>
        </c:scaling>
        <c:delete val="0"/>
        <c:axPos val="b"/>
        <c:numFmt formatCode="General" sourceLinked="0"/>
        <c:majorTickMark val="none"/>
        <c:minorTickMark val="in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spc="100" baseline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lang="zh-CN"/>
          </a:p>
        </c:txPr>
        <c:crossAx val="-586795440"/>
        <c:crosses val="autoZero"/>
        <c:auto val="1"/>
        <c:lblAlgn val="ctr"/>
        <c:lblOffset val="100"/>
        <c:noMultiLvlLbl val="0"/>
      </c:catAx>
      <c:valAx>
        <c:axId val="-5867954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5875">
            <a:solidFill>
              <a:schemeClr val="bg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lang="zh-CN"/>
          </a:p>
        </c:txPr>
        <c:crossAx val="-586800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>
        <a:lumMod val="50000"/>
      </a:schemeClr>
    </a:solidFill>
    <a:ln w="9525" cap="flat" cmpd="sng" algn="ctr">
      <a:solidFill>
        <a:srgbClr val="074291"/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lang="zh-CN"/>
      </a:pPr>
      <a:endParaRPr lang="zh-CN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1195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1195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defRPr sz="1195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5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5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5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5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5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16BC21-0951-406C-A6B2-16AE6F9D8774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18B26-4D74-45CE-A6A3-0FEC841B48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577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04448326-EE0E-4DB1-BC82-C9D502DA4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="" xmlns:a16="http://schemas.microsoft.com/office/drawing/2014/main" id="{33C05017-4A27-425C-842C-0F1F945D2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C053FD77-9F81-42CA-AE36-04CF49164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C61C2F20-46D0-41A2-A154-848D7C568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33715234-3D3F-4A3A-BF70-202A63849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815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C611125-7FF1-4A6A-A207-5D738823F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465250B8-5822-4B0F-90A6-08408609E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8F453E44-8EA9-44CC-8A27-37999EA6A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A7EE5CE3-9202-4293-B60A-78EAC7969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C4B929DB-7BF8-4824-A08E-CC04F3508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4233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="" xmlns:a16="http://schemas.microsoft.com/office/drawing/2014/main" id="{084B299A-AFAE-4E23-8112-BA0BA1639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A99816A0-71DB-4C49-9D97-72C428D14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8C0F2344-643D-4532-A777-549F9562D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653F5092-A43C-4149-9FC0-9C8A1F355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6B12EA5D-FEEB-47E1-B599-DA1993E82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465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9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7" name="直接连接符 6"/>
          <p:cNvCxnSpPr/>
          <p:nvPr userDrawn="1"/>
        </p:nvCxnSpPr>
        <p:spPr>
          <a:xfrm>
            <a:off x="1007437" y="833864"/>
            <a:ext cx="10465163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组合 7"/>
          <p:cNvGrpSpPr/>
          <p:nvPr userDrawn="1"/>
        </p:nvGrpSpPr>
        <p:grpSpPr>
          <a:xfrm>
            <a:off x="335360" y="277342"/>
            <a:ext cx="576064" cy="559375"/>
            <a:chOff x="298460" y="987574"/>
            <a:chExt cx="288032" cy="279687"/>
          </a:xfrm>
        </p:grpSpPr>
        <p:sp>
          <p:nvSpPr>
            <p:cNvPr id="9" name="矩形 8"/>
            <p:cNvSpPr/>
            <p:nvPr/>
          </p:nvSpPr>
          <p:spPr>
            <a:xfrm>
              <a:off x="298460" y="987574"/>
              <a:ext cx="216024" cy="216024"/>
            </a:xfrm>
            <a:prstGeom prst="rect">
              <a:avLst/>
            </a:prstGeom>
            <a:noFill/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prstClr val="white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406472" y="1087241"/>
              <a:ext cx="180020" cy="180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01515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A79469E2-DC76-477D-B23A-6C2EBD1A6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6AE597A5-7A2E-4653-8F01-7A52F400F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75D1994D-0728-41F6-88E5-4B7E6D1BC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07A4DA6E-F9AF-4D65-8C60-D64F665C9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91FB257E-BFA6-4C94-9584-7B68C05F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599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E8A3700-CEEF-4CEE-9A1E-2803CB9FC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6C17519C-A227-439D-8C7D-572DF95D5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92A677E6-DCB2-40EF-AA17-37A3260E6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2C7CC348-7BCE-4092-BEA0-CB22A4758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1C86A554-FCC1-4472-AC32-BCF65AE47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045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C33629CC-B7D7-4A12-91F8-610781A82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A94E6277-185B-48B4-87C9-2DAAD06BA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8A8B7C9E-8BB9-416A-91BC-1D51DA730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8C9C356D-1DD9-4C53-98B8-BD51A7E08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73E95C37-CDD8-4FE8-9E3B-D1B63BE39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184AF325-9F3C-4D09-9090-9F8F7406B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758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FC7C06F6-FF43-4C9E-8B38-D77ADFB9C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4234E87C-06D6-43D2-8611-0187CDBE2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611EB1A4-05C8-416A-A6C7-FC0D9EB90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="" xmlns:a16="http://schemas.microsoft.com/office/drawing/2014/main" id="{43869BED-31D3-42BD-AB12-861F7A2F94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="" xmlns:a16="http://schemas.microsoft.com/office/drawing/2014/main" id="{91CFA716-BF74-42C4-9028-45EC34A282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="" xmlns:a16="http://schemas.microsoft.com/office/drawing/2014/main" id="{8634FA8A-5C54-4692-9B79-0AF8E0464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="" xmlns:a16="http://schemas.microsoft.com/office/drawing/2014/main" id="{ECDE803B-3648-4CEB-B06E-38CFBECD7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="" xmlns:a16="http://schemas.microsoft.com/office/drawing/2014/main" id="{581A7659-EF2E-4C0E-9213-0E87ADF88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988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4EADC0B3-B060-474F-ACA6-D95E0438A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3ACE7D37-F423-4A68-ACF8-D2B7D8576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="" xmlns:a16="http://schemas.microsoft.com/office/drawing/2014/main" id="{E9537116-2D5D-4362-B579-97E8E99C0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36C85CDF-8373-423E-B09B-9B4C9E28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148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="" xmlns:a16="http://schemas.microsoft.com/office/drawing/2014/main" id="{CD02F491-AAFA-4BB9-AEC2-63C69ABA4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="" xmlns:a16="http://schemas.microsoft.com/office/drawing/2014/main" id="{BBE122E3-A950-45E7-A706-541DF0CC1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="" xmlns:a16="http://schemas.microsoft.com/office/drawing/2014/main" id="{22D55A45-1DDA-4562-9885-7838A2EEE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6914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679EB86-9837-45D4-95A1-7F120587C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6780B187-8FC7-43CA-8EC3-1F3FBE5FCD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0874FFD9-41B8-4748-9DE4-A00B7871F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4C6C17CA-1800-4D93-84CE-CEF773B22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90273C72-C0DA-435E-8698-CC8C29637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5A594D93-0D2E-4775-A2E3-C94C03877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296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08559EA-DFDB-414C-8F94-6CBFFC58B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="" xmlns:a16="http://schemas.microsoft.com/office/drawing/2014/main" id="{6D387391-7D95-4D84-9383-758D841FC2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5C564AD8-F175-4BB2-B6DE-A199BA07DA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4BEAB5F1-5B32-46DE-AA9C-330F601B0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6A7FEB0D-594B-4F03-8983-68E25FDC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1C542DA0-B297-4D63-B04E-8D310657B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330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a16="http://schemas.microsoft.com/office/drawing/2014/main" id="{D9DEE5F8-2C7F-4E39-B802-845DFBEAF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2FE83105-8751-496F-B499-623141572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F65F7C6F-C346-4F8A-ACCF-1A2502735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E8AC0-DED5-4ED6-B4EB-6C29EE349FFD}" type="datetimeFigureOut">
              <a:rPr lang="zh-CN" altLang="en-US" smtClean="0"/>
              <a:t>2021-04-25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496D8A8C-F7A8-43E5-8AC9-70795A2D72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90104C23-0F91-46A5-AEAC-1F40FB437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B8035-4547-422C-AAEA-5FFA8B306D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8986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007294" y="109359"/>
            <a:ext cx="7290778" cy="748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09585" indent="-609585" defTabSz="778914" latinLnBrk="1"/>
            <a:r>
              <a:rPr lang="zh-CN" altLang="en-US" sz="4267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Helvetica Light"/>
              </a:rPr>
              <a:t>近年我校中国发明专利授权数</a:t>
            </a:r>
            <a:endParaRPr lang="en-US" altLang="zh-CN" sz="4267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灯片编号占位符 2"/>
          <p:cNvSpPr txBox="1"/>
          <p:nvPr/>
        </p:nvSpPr>
        <p:spPr bwMode="auto">
          <a:xfrm>
            <a:off x="8426989" y="6390983"/>
            <a:ext cx="3793067" cy="365071"/>
          </a:xfrm>
          <a:prstGeom prst="rect">
            <a:avLst/>
          </a:prstGeom>
        </p:spPr>
        <p:txBody>
          <a:bodyPr vert="horz" lIns="162551" tIns="81275" rIns="162551" bIns="81275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3F009FE5-59E3-488C-8D09-CF9B12E9F25E}" type="slidenum">
              <a:rPr lang="en-US" altLang="zh-CN" sz="2133" b="1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</a:t>
            </a:fld>
            <a:endParaRPr lang="zh-CN" altLang="en-US" sz="2133" b="1" dirty="0">
              <a:solidFill>
                <a:prstClr val="white">
                  <a:lumMod val="50000"/>
                </a:prstClr>
              </a:solidFill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graphicFrame>
        <p:nvGraphicFramePr>
          <p:cNvPr id="14" name="图表 13"/>
          <p:cNvGraphicFramePr/>
          <p:nvPr>
            <p:extLst>
              <p:ext uri="{D42A27DB-BD31-4B8C-83A1-F6EECF244321}">
                <p14:modId xmlns:p14="http://schemas.microsoft.com/office/powerpoint/2010/main" val="901128942"/>
              </p:ext>
            </p:extLst>
          </p:nvPr>
        </p:nvGraphicFramePr>
        <p:xfrm>
          <a:off x="863164" y="941899"/>
          <a:ext cx="7900589" cy="4218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等线 Light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等线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29</Words>
  <Application>Microsoft Office PowerPoint</Application>
  <PresentationFormat>宽屏</PresentationFormat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Helvetica Light</vt:lpstr>
      <vt:lpstr>等线</vt:lpstr>
      <vt:lpstr>等线 Light</vt:lpstr>
      <vt:lpstr>宋体</vt:lpstr>
      <vt:lpstr>微软雅黑</vt:lpstr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OptiPlex 3070</dc:creator>
  <cp:lastModifiedBy>ZJU</cp:lastModifiedBy>
  <cp:revision>34</cp:revision>
  <dcterms:created xsi:type="dcterms:W3CDTF">2020-11-06T10:14:50Z</dcterms:created>
  <dcterms:modified xsi:type="dcterms:W3CDTF">2021-04-25T08:46:42Z</dcterms:modified>
</cp:coreProperties>
</file>