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36"/>
  </p:handoutMasterIdLst>
  <p:sldIdLst>
    <p:sldId id="533" r:id="rId3"/>
    <p:sldId id="258" r:id="rId4"/>
    <p:sldId id="332" r:id="rId6"/>
    <p:sldId id="336" r:id="rId7"/>
    <p:sldId id="358" r:id="rId8"/>
    <p:sldId id="361" r:id="rId9"/>
    <p:sldId id="353" r:id="rId10"/>
    <p:sldId id="362" r:id="rId11"/>
    <p:sldId id="365" r:id="rId12"/>
    <p:sldId id="363" r:id="rId13"/>
    <p:sldId id="314" r:id="rId14"/>
    <p:sldId id="345" r:id="rId15"/>
    <p:sldId id="366" r:id="rId16"/>
    <p:sldId id="316" r:id="rId17"/>
    <p:sldId id="352" r:id="rId18"/>
    <p:sldId id="329" r:id="rId19"/>
    <p:sldId id="331" r:id="rId20"/>
    <p:sldId id="340" r:id="rId21"/>
    <p:sldId id="349" r:id="rId22"/>
    <p:sldId id="638" r:id="rId23"/>
    <p:sldId id="325" r:id="rId24"/>
    <p:sldId id="330" r:id="rId25"/>
    <p:sldId id="322" r:id="rId26"/>
    <p:sldId id="323" r:id="rId27"/>
    <p:sldId id="308" r:id="rId28"/>
    <p:sldId id="337" r:id="rId29"/>
    <p:sldId id="593" r:id="rId30"/>
    <p:sldId id="531" r:id="rId31"/>
    <p:sldId id="534" r:id="rId32"/>
    <p:sldId id="666" r:id="rId33"/>
    <p:sldId id="667" r:id="rId34"/>
    <p:sldId id="668"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847" autoAdjust="0"/>
  </p:normalViewPr>
  <p:slideViewPr>
    <p:cSldViewPr snapToGrid="0" snapToObjects="1" showGuides="1">
      <p:cViewPr varScale="1">
        <p:scale>
          <a:sx n="86" d="100"/>
          <a:sy n="86" d="100"/>
        </p:scale>
        <p:origin x="566" y="77"/>
      </p:cViewPr>
      <p:guideLst>
        <p:guide orient="horz" pos="2212"/>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0" Type="http://schemas.openxmlformats.org/officeDocument/2006/relationships/tags" Target="tags/tag12.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A7B0B-CA85-E843-8A2F-731C6D7F8DD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F0842-949E-6848-9C88-D3C9644EF6E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17" name="副标题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30" name="日期占位符 29"/>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19" name="页脚占位符 18"/>
          <p:cNvSpPr>
            <a:spLocks noGrp="1"/>
          </p:cNvSpPr>
          <p:nvPr>
            <p:ph type="ftr" sz="quarter" idx="11"/>
          </p:nvPr>
        </p:nvSpPr>
        <p:spPr/>
        <p:txBody>
          <a:bodyPr/>
          <a:lstStyle/>
          <a:p>
            <a:endParaRPr kumimoji="1" lang="zh-CN" altLang="en-US"/>
          </a:p>
        </p:txBody>
      </p:sp>
      <p:sp>
        <p:nvSpPr>
          <p:cNvPr id="27" name="灯片编号占位符 26"/>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914402"/>
            <a:ext cx="2743200" cy="5211763"/>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914402"/>
            <a:ext cx="8026400" cy="5211763"/>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01" name="图片 100"/>
          <p:cNvPicPr>
            <a:picLocks noChangeAspect="1"/>
          </p:cNvPicPr>
          <p:nvPr userDrawn="1"/>
        </p:nvPicPr>
        <p:blipFill rotWithShape="1">
          <a:blip r:embed="rId2" cstate="screen"/>
          <a:srcRect/>
          <a:stretch>
            <a:fillRect/>
          </a:stretch>
        </p:blipFill>
        <p:spPr>
          <a:xfrm>
            <a:off x="0" y="0"/>
            <a:ext cx="12192000" cy="6858000"/>
          </a:xfrm>
          <a:prstGeom prst="rect">
            <a:avLst/>
          </a:prstGeom>
        </p:spPr>
      </p:pic>
      <p:grpSp>
        <p:nvGrpSpPr>
          <p:cNvPr id="2" name="组合 5"/>
          <p:cNvGrpSpPr/>
          <p:nvPr userDrawn="1"/>
        </p:nvGrpSpPr>
        <p:grpSpPr>
          <a:xfrm>
            <a:off x="10195981" y="2757337"/>
            <a:ext cx="483478" cy="483480"/>
            <a:chOff x="5197261" y="4171609"/>
            <a:chExt cx="483478" cy="483480"/>
          </a:xfrm>
        </p:grpSpPr>
        <p:sp>
          <p:nvSpPr>
            <p:cNvPr id="7" name="Oval 494"/>
            <p:cNvSpPr>
              <a:spLocks noChangeArrowheads="1"/>
            </p:cNvSpPr>
            <p:nvPr/>
          </p:nvSpPr>
          <p:spPr bwMode="auto">
            <a:xfrm>
              <a:off x="5197261" y="4171609"/>
              <a:ext cx="313043" cy="313043"/>
            </a:xfrm>
            <a:prstGeom prst="ellipse">
              <a:avLst/>
            </a:pr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Line 495"/>
            <p:cNvSpPr>
              <a:spLocks noChangeShapeType="1"/>
            </p:cNvSpPr>
            <p:nvPr/>
          </p:nvSpPr>
          <p:spPr bwMode="auto">
            <a:xfrm>
              <a:off x="5461609" y="4435957"/>
              <a:ext cx="48696" cy="48696"/>
            </a:xfrm>
            <a:prstGeom prst="line">
              <a:avLst/>
            </a:prstGeom>
            <a:noFill/>
            <a:ln w="6350" cap="flat">
              <a:solidFill>
                <a:srgbClr val="C0C0C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Freeform 496"/>
            <p:cNvSpPr/>
            <p:nvPr/>
          </p:nvSpPr>
          <p:spPr bwMode="auto">
            <a:xfrm>
              <a:off x="5485956" y="4460306"/>
              <a:ext cx="194783" cy="194783"/>
            </a:xfrm>
            <a:custGeom>
              <a:avLst/>
              <a:gdLst>
                <a:gd name="T0" fmla="*/ 0 w 56"/>
                <a:gd name="T1" fmla="*/ 13 h 56"/>
                <a:gd name="T2" fmla="*/ 13 w 56"/>
                <a:gd name="T3" fmla="*/ 0 h 56"/>
                <a:gd name="T4" fmla="*/ 56 w 56"/>
                <a:gd name="T5" fmla="*/ 42 h 56"/>
                <a:gd name="T6" fmla="*/ 42 w 56"/>
                <a:gd name="T7" fmla="*/ 56 h 56"/>
                <a:gd name="T8" fmla="*/ 0 w 56"/>
                <a:gd name="T9" fmla="*/ 13 h 56"/>
              </a:gdLst>
              <a:ahLst/>
              <a:cxnLst>
                <a:cxn ang="0">
                  <a:pos x="T0" y="T1"/>
                </a:cxn>
                <a:cxn ang="0">
                  <a:pos x="T2" y="T3"/>
                </a:cxn>
                <a:cxn ang="0">
                  <a:pos x="T4" y="T5"/>
                </a:cxn>
                <a:cxn ang="0">
                  <a:pos x="T6" y="T7"/>
                </a:cxn>
                <a:cxn ang="0">
                  <a:pos x="T8" y="T9"/>
                </a:cxn>
              </a:cxnLst>
              <a:rect l="0" t="0" r="r" b="b"/>
              <a:pathLst>
                <a:path w="56" h="56">
                  <a:moveTo>
                    <a:pt x="0" y="13"/>
                  </a:moveTo>
                  <a:lnTo>
                    <a:pt x="13" y="0"/>
                  </a:lnTo>
                  <a:lnTo>
                    <a:pt x="56" y="42"/>
                  </a:lnTo>
                  <a:lnTo>
                    <a:pt x="42" y="56"/>
                  </a:lnTo>
                  <a:lnTo>
                    <a:pt x="0" y="13"/>
                  </a:lnTo>
                  <a:close/>
                </a:path>
              </a:pathLst>
            </a:cu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userDrawn="1"/>
        </p:nvPicPr>
        <p:blipFill rotWithShape="1">
          <a:blip r:embed="rId2" cstate="email"/>
          <a:srcRect/>
          <a:stretch>
            <a:fillRect/>
          </a:stretch>
        </p:blipFill>
        <p:spPr>
          <a:xfrm>
            <a:off x="6096000" y="0"/>
            <a:ext cx="6096000" cy="6858000"/>
          </a:xfrm>
          <a:prstGeom prst="rect">
            <a:avLst/>
          </a:prstGeom>
          <a:ln w="28575">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a:off x="0" y="0"/>
            <a:ext cx="12192000" cy="6858000"/>
          </a:xfrm>
          <a:prstGeom prst="rect">
            <a:avLst/>
          </a:prstGeom>
          <a:effectLst/>
        </p:spPr>
      </p:pic>
      <p:grpSp>
        <p:nvGrpSpPr>
          <p:cNvPr id="2" name="组合 3"/>
          <p:cNvGrpSpPr/>
          <p:nvPr userDrawn="1"/>
        </p:nvGrpSpPr>
        <p:grpSpPr>
          <a:xfrm>
            <a:off x="3651745" y="1681572"/>
            <a:ext cx="483478" cy="483480"/>
            <a:chOff x="5197261" y="4171609"/>
            <a:chExt cx="483478" cy="483480"/>
          </a:xfrm>
        </p:grpSpPr>
        <p:sp>
          <p:nvSpPr>
            <p:cNvPr id="5" name="Oval 494"/>
            <p:cNvSpPr>
              <a:spLocks noChangeArrowheads="1"/>
            </p:cNvSpPr>
            <p:nvPr/>
          </p:nvSpPr>
          <p:spPr bwMode="auto">
            <a:xfrm>
              <a:off x="5197261" y="4171609"/>
              <a:ext cx="313043" cy="313043"/>
            </a:xfrm>
            <a:prstGeom prst="ellipse">
              <a:avLst/>
            </a:pr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Line 495"/>
            <p:cNvSpPr>
              <a:spLocks noChangeShapeType="1"/>
            </p:cNvSpPr>
            <p:nvPr/>
          </p:nvSpPr>
          <p:spPr bwMode="auto">
            <a:xfrm>
              <a:off x="5461609" y="4435957"/>
              <a:ext cx="48696" cy="48696"/>
            </a:xfrm>
            <a:prstGeom prst="line">
              <a:avLst/>
            </a:prstGeom>
            <a:noFill/>
            <a:ln w="6350" cap="flat">
              <a:solidFill>
                <a:srgbClr val="C0C0C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496"/>
            <p:cNvSpPr/>
            <p:nvPr/>
          </p:nvSpPr>
          <p:spPr bwMode="auto">
            <a:xfrm>
              <a:off x="5485956" y="4460306"/>
              <a:ext cx="194783" cy="194783"/>
            </a:xfrm>
            <a:custGeom>
              <a:avLst/>
              <a:gdLst>
                <a:gd name="T0" fmla="*/ 0 w 56"/>
                <a:gd name="T1" fmla="*/ 13 h 56"/>
                <a:gd name="T2" fmla="*/ 13 w 56"/>
                <a:gd name="T3" fmla="*/ 0 h 56"/>
                <a:gd name="T4" fmla="*/ 56 w 56"/>
                <a:gd name="T5" fmla="*/ 42 h 56"/>
                <a:gd name="T6" fmla="*/ 42 w 56"/>
                <a:gd name="T7" fmla="*/ 56 h 56"/>
                <a:gd name="T8" fmla="*/ 0 w 56"/>
                <a:gd name="T9" fmla="*/ 13 h 56"/>
              </a:gdLst>
              <a:ahLst/>
              <a:cxnLst>
                <a:cxn ang="0">
                  <a:pos x="T0" y="T1"/>
                </a:cxn>
                <a:cxn ang="0">
                  <a:pos x="T2" y="T3"/>
                </a:cxn>
                <a:cxn ang="0">
                  <a:pos x="T4" y="T5"/>
                </a:cxn>
                <a:cxn ang="0">
                  <a:pos x="T6" y="T7"/>
                </a:cxn>
                <a:cxn ang="0">
                  <a:pos x="T8" y="T9"/>
                </a:cxn>
              </a:cxnLst>
              <a:rect l="0" t="0" r="r" b="b"/>
              <a:pathLst>
                <a:path w="56" h="56">
                  <a:moveTo>
                    <a:pt x="0" y="13"/>
                  </a:moveTo>
                  <a:lnTo>
                    <a:pt x="13" y="0"/>
                  </a:lnTo>
                  <a:lnTo>
                    <a:pt x="56" y="42"/>
                  </a:lnTo>
                  <a:lnTo>
                    <a:pt x="42" y="56"/>
                  </a:lnTo>
                  <a:lnTo>
                    <a:pt x="0" y="13"/>
                  </a:lnTo>
                  <a:close/>
                </a:path>
              </a:pathLst>
            </a:cu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 name="文本框 7"/>
          <p:cNvSpPr txBox="1"/>
          <p:nvPr userDrawn="1"/>
        </p:nvSpPr>
        <p:spPr>
          <a:xfrm>
            <a:off x="1366534" y="2796987"/>
            <a:ext cx="1107996" cy="369332"/>
          </a:xfrm>
          <a:prstGeom prst="rect">
            <a:avLst/>
          </a:prstGeom>
          <a:noFill/>
        </p:spPr>
        <p:txBody>
          <a:bodyPr wrap="none" rtlCol="0">
            <a:spAutoFit/>
          </a:bodyPr>
          <a:lstStyle/>
          <a:p>
            <a:r>
              <a:rPr lang="zh-CN" altLang="en-US" dirty="0">
                <a:solidFill>
                  <a:schemeClr val="accent1">
                    <a:lumMod val="20000"/>
                    <a:lumOff val="80000"/>
                  </a:schemeClr>
                </a:solidFill>
              </a:rPr>
              <a:t>欢迎交流</a:t>
            </a:r>
            <a:endParaRPr lang="zh-CN" altLang="en-US" dirty="0">
              <a:solidFill>
                <a:schemeClr val="accent1">
                  <a:lumMod val="20000"/>
                  <a:lumOff val="80000"/>
                </a:schemeClr>
              </a:solidFill>
            </a:endParaRPr>
          </a:p>
        </p:txBody>
      </p:sp>
      <p:sp>
        <p:nvSpPr>
          <p:cNvPr id="23" name="文本框 22"/>
          <p:cNvSpPr txBox="1"/>
          <p:nvPr userDrawn="1"/>
        </p:nvSpPr>
        <p:spPr>
          <a:xfrm>
            <a:off x="7274349" y="1507128"/>
            <a:ext cx="3621504" cy="2154436"/>
          </a:xfrm>
          <a:prstGeom prst="rect">
            <a:avLst/>
          </a:prstGeom>
          <a:noFill/>
        </p:spPr>
        <p:txBody>
          <a:bodyPr wrap="none" rtlCol="0">
            <a:spAutoFit/>
          </a:bodyPr>
          <a:lstStyle/>
          <a:p>
            <a:r>
              <a:rPr lang="zh-CN" altLang="en-US" sz="13400" b="1" dirty="0">
                <a:solidFill>
                  <a:schemeClr val="bg1"/>
                </a:solidFill>
                <a:effectLst>
                  <a:outerShdw blurRad="101600" dist="127000" dir="8100000" sx="101000" sy="101000" algn="tr" rotWithShape="0">
                    <a:prstClr val="black">
                      <a:alpha val="40000"/>
                    </a:prstClr>
                  </a:outerShdw>
                </a:effectLst>
                <a:latin typeface="微软雅黑" panose="020B0503020204020204" pitchFamily="34" charset="-122"/>
                <a:ea typeface="微软雅黑" panose="020B0503020204020204" pitchFamily="34" charset="-122"/>
              </a:rPr>
              <a:t>谢谢</a:t>
            </a:r>
            <a:endParaRPr lang="en-US" altLang="zh-CN" sz="13400" b="1" dirty="0">
              <a:solidFill>
                <a:schemeClr val="bg1"/>
              </a:solidFill>
              <a:effectLst>
                <a:outerShdw blurRad="101600" dist="127000" dir="8100000" sx="101000" sy="101000" algn="tr" rotWithShape="0">
                  <a:prstClr val="black">
                    <a:alpha val="40000"/>
                  </a:prst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endParaRPr kumimoji="0" lang="zh-CN" altLang="en-US"/>
          </a:p>
        </p:txBody>
      </p:sp>
      <p:sp>
        <p:nvSpPr>
          <p:cNvPr id="4" name="日期占位符 3"/>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tIns="45720" anchor="b"/>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4" name="文本占位符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5" name="内容占位符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a:t>单击此处编辑母版文本样式</a:t>
            </a:r>
            <a:endParaRPr kumimoji="0" lang="zh-CN" altLang="en-US"/>
          </a:p>
        </p:txBody>
      </p:sp>
      <p:sp>
        <p:nvSpPr>
          <p:cNvPr id="4" name="内容占位符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4F69C3FB-7957-CA4E-8918-E7294DFA284A}"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a:t>单击此处编辑母版标题样式</a:t>
            </a:r>
            <a:endParaRPr kumimoji="0" lang="en-US"/>
          </a:p>
        </p:txBody>
      </p:sp>
      <p:sp>
        <p:nvSpPr>
          <p:cNvPr id="4" name="文本占位符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endParaRPr kumimoji="0" lang="zh-CN" altLang="en-US"/>
          </a:p>
        </p:txBody>
      </p:sp>
      <p:sp>
        <p:nvSpPr>
          <p:cNvPr id="5" name="日期占位符 4"/>
          <p:cNvSpPr>
            <a:spLocks noGrp="1"/>
          </p:cNvSpPr>
          <p:nvPr>
            <p:ph type="dt" sz="half" idx="10"/>
          </p:nvPr>
        </p:nvSpPr>
        <p:spPr/>
        <p:txBody>
          <a:bodyPr/>
          <a:lstStyle/>
          <a:p>
            <a:fld id="{BE9B72BB-6128-C142-A9A2-EEA8AA43C56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10769600" y="6356351"/>
            <a:ext cx="812800" cy="365125"/>
          </a:xfrm>
        </p:spPr>
        <p:txBody>
          <a:bodyPr/>
          <a:lstStyle/>
          <a:p>
            <a:fld id="{4F69C3FB-7957-CA4E-8918-E7294DFA284A}" type="slidenum">
              <a:rPr kumimoji="1" lang="zh-CN" altLang="en-US" smtClean="0"/>
            </a:fld>
            <a:endParaRPr kumimoji="1" lang="zh-CN" altLang="en-US"/>
          </a:p>
        </p:txBody>
      </p:sp>
      <p:sp>
        <p:nvSpPr>
          <p:cNvPr id="3" name="图片占位符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a:t>单击图标添加图片</a:t>
            </a:r>
            <a:endParaRPr kumimoji="0" lang="en-US" dirty="0"/>
          </a:p>
        </p:txBody>
      </p:sp>
      <p:sp>
        <p:nvSpPr>
          <p:cNvPr id="10" name="任意多边形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a:t>单击此处编辑母版标题样式</a:t>
            </a:r>
            <a:endParaRPr kumimoji="0" lang="en-US"/>
          </a:p>
        </p:txBody>
      </p:sp>
      <p:sp>
        <p:nvSpPr>
          <p:cNvPr id="30" name="文本占位符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10" name="日期占位符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E9B72BB-6128-C142-A9A2-EEA8AA43C566}" type="datetimeFigureOut">
              <a:rPr kumimoji="1" lang="zh-CN" altLang="en-US" smtClean="0"/>
            </a:fld>
            <a:endParaRPr kumimoji="1" lang="zh-CN" altLang="en-US"/>
          </a:p>
        </p:txBody>
      </p:sp>
      <p:sp>
        <p:nvSpPr>
          <p:cNvPr id="22" name="页脚占位符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zh-CN" altLang="en-US"/>
          </a:p>
        </p:txBody>
      </p:sp>
      <p:sp>
        <p:nvSpPr>
          <p:cNvPr id="18" name="灯片编号占位符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69C3FB-7957-CA4E-8918-E7294DFA284A}" type="slidenum">
              <a:rPr kumimoji="1" lang="zh-CN" altLang="en-US" smtClean="0"/>
            </a:fld>
            <a:endParaRPr kumimoji="1" lang="zh-CN" altLang="en-US"/>
          </a:p>
        </p:txBody>
      </p:sp>
      <p:grpSp>
        <p:nvGrpSpPr>
          <p:cNvPr id="2" name="组合 1"/>
          <p:cNvGrpSpPr/>
          <p:nvPr/>
        </p:nvGrpSpPr>
        <p:grpSpPr>
          <a:xfrm>
            <a:off x="-25356" y="202408"/>
            <a:ext cx="12240731"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7.png"/><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9.png"/><Relationship Id="rId1"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2.png"/><Relationship Id="rId2" Type="http://schemas.openxmlformats.org/officeDocument/2006/relationships/tags" Target="../tags/tag5.xml"/><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4.png"/><Relationship Id="rId2" Type="http://schemas.openxmlformats.org/officeDocument/2006/relationships/tags" Target="../tags/tag6.xml"/><Relationship Id="rId1" Type="http://schemas.openxmlformats.org/officeDocument/2006/relationships/image" Target="../media/image4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8.png"/><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50.png"/><Relationship Id="rId2" Type="http://schemas.openxmlformats.org/officeDocument/2006/relationships/tags" Target="../tags/tag8.xml"/><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54.png"/><Relationship Id="rId1" Type="http://schemas.openxmlformats.org/officeDocument/2006/relationships/image" Target="../media/image5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image" Target="../media/image6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xml"/><Relationship Id="rId2" Type="http://schemas.openxmlformats.org/officeDocument/2006/relationships/image" Target="../media/image5.png"/><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7.png"/><Relationship Id="rId1"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635" y="-20955"/>
            <a:ext cx="12222480" cy="6879590"/>
          </a:xfrm>
          <a:prstGeom prst="rect">
            <a:avLst/>
          </a:prstGeom>
        </p:spPr>
      </p:pic>
      <p:sp>
        <p:nvSpPr>
          <p:cNvPr id="5" name="TextBox 4"/>
          <p:cNvSpPr txBox="1"/>
          <p:nvPr>
            <p:custDataLst>
              <p:tags r:id="rId3"/>
            </p:custDataLst>
          </p:nvPr>
        </p:nvSpPr>
        <p:spPr>
          <a:xfrm>
            <a:off x="4730496" y="2193090"/>
            <a:ext cx="6891932" cy="645160"/>
          </a:xfrm>
          <a:prstGeom prst="rect">
            <a:avLst/>
          </a:prstGeom>
          <a:noFill/>
          <a:effectLst/>
        </p:spPr>
        <p:txBody>
          <a:bodyPr wrap="square" rtlCol="0">
            <a:spAutoFit/>
          </a:bodyPr>
          <a:lstStyle/>
          <a:p>
            <a:pPr algn="r"/>
            <a:r>
              <a:rPr lang="zh-CN" altLang="en-US" sz="3600" b="1" dirty="0">
                <a:solidFill>
                  <a:schemeClr val="tx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mn-ea"/>
                <a:sym typeface="+mn-lt"/>
              </a:rPr>
              <a:t>浙江省科学技术奖励</a:t>
            </a:r>
            <a:endParaRPr lang="zh-CN" altLang="en-US" sz="3600" b="1" dirty="0">
              <a:solidFill>
                <a:schemeClr val="tx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mn-ea"/>
              <a:sym typeface="+mn-lt"/>
            </a:endParaRPr>
          </a:p>
        </p:txBody>
      </p:sp>
      <p:sp>
        <p:nvSpPr>
          <p:cNvPr id="15" name="TextBox 14"/>
          <p:cNvSpPr txBox="1"/>
          <p:nvPr>
            <p:custDataLst>
              <p:tags r:id="rId4"/>
            </p:custDataLst>
          </p:nvPr>
        </p:nvSpPr>
        <p:spPr>
          <a:xfrm>
            <a:off x="7165975" y="3006725"/>
            <a:ext cx="4308475" cy="922020"/>
          </a:xfrm>
          <a:prstGeom prst="rect">
            <a:avLst/>
          </a:prstGeom>
          <a:noFill/>
          <a:effectLst/>
        </p:spPr>
        <p:txBody>
          <a:bodyPr wrap="square" rtlCol="0">
            <a:spAutoFit/>
          </a:bodyPr>
          <a:lstStyle/>
          <a:p>
            <a:pPr lvl="0" algn="r">
              <a:buClrTx/>
              <a:buSzTx/>
              <a:buFontTx/>
            </a:pPr>
            <a:r>
              <a:rPr lang="zh-CN" altLang="en-US" sz="5400" b="1" dirty="0">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mn-ea"/>
                <a:sym typeface="+mn-ea"/>
              </a:rPr>
              <a:t>提名</a:t>
            </a:r>
            <a:r>
              <a:rPr lang="zh-CN" altLang="en-US" sz="5400" b="1" dirty="0">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mn-ea"/>
                <a:sym typeface="+mn-lt"/>
              </a:rPr>
              <a:t>系统</a:t>
            </a:r>
            <a:r>
              <a:rPr lang="zh-CN" altLang="en-US" sz="5400" b="1" dirty="0">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mn-ea"/>
                <a:sym typeface="+mn-ea"/>
              </a:rPr>
              <a:t>介绍</a:t>
            </a:r>
            <a:endParaRPr lang="zh-CN" altLang="en-US" sz="5400" b="1" dirty="0">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mn-ea"/>
              <a:sym typeface="+mn-ea"/>
            </a:endParaRPr>
          </a:p>
        </p:txBody>
      </p:sp>
      <p:cxnSp>
        <p:nvCxnSpPr>
          <p:cNvPr id="6" name="直接连接符 5"/>
          <p:cNvCxnSpPr/>
          <p:nvPr>
            <p:custDataLst>
              <p:tags r:id="rId5"/>
            </p:custDataLst>
          </p:nvPr>
        </p:nvCxnSpPr>
        <p:spPr>
          <a:xfrm>
            <a:off x="5400929" y="4096237"/>
            <a:ext cx="607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9" presetClass="entr" presetSubtype="0"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grpId="0" nodeType="withEffect">
                                  <p:stCondLst>
                                    <p:cond delay="0"/>
                                  </p:stCondLst>
                                  <p:childTnLst>
                                    <p:set>
                                      <p:cBhvr>
                                        <p:cTn id="12" dur="1000" fill="hold">
                                          <p:stCondLst>
                                            <p:cond delay="0"/>
                                          </p:stCondLst>
                                        </p:cTn>
                                        <p:tgtEl>
                                          <p:spTgt spid="15"/>
                                        </p:tgtEl>
                                        <p:attrNameLst>
                                          <p:attrName>style.visibility</p:attrName>
                                        </p:attrNameLst>
                                      </p:cBhvr>
                                      <p:to>
                                        <p:strVal val="visible"/>
                                      </p:to>
                                    </p:set>
                                    <p:animEffect transition="in" filter="dissolv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11809" y="355170"/>
            <a:ext cx="2113063"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sz="1600" dirty="0">
                <a:solidFill>
                  <a:schemeClr val="bg1"/>
                </a:solidFill>
              </a:rPr>
              <a:t>论文专著</a:t>
            </a:r>
            <a:r>
              <a:rPr lang="en-US" altLang="zh-CN" sz="1600" dirty="0">
                <a:solidFill>
                  <a:schemeClr val="bg1"/>
                </a:solidFill>
              </a:rPr>
              <a:t>+</a:t>
            </a:r>
            <a:r>
              <a:rPr lang="zh-CN" altLang="en-US" sz="1600" dirty="0">
                <a:solidFill>
                  <a:schemeClr val="bg1"/>
                </a:solidFill>
              </a:rPr>
              <a:t>他引</a:t>
            </a:r>
            <a:endParaRPr lang="zh-CN" altLang="en-US" sz="1600" dirty="0">
              <a:solidFill>
                <a:schemeClr val="bg1"/>
              </a:solidFill>
            </a:endParaRPr>
          </a:p>
        </p:txBody>
      </p:sp>
      <p:sp>
        <p:nvSpPr>
          <p:cNvPr id="5" name="文本框 219"/>
          <p:cNvSpPr txBox="1"/>
          <p:nvPr/>
        </p:nvSpPr>
        <p:spPr>
          <a:xfrm>
            <a:off x="334645" y="796290"/>
            <a:ext cx="4692015" cy="3041015"/>
          </a:xfrm>
          <a:prstGeom prst="rect">
            <a:avLst/>
          </a:prstGeom>
          <a:noFill/>
        </p:spPr>
        <p:txBody>
          <a:bodyPr wrap="square" rtlCol="0">
            <a:spAutoFit/>
          </a:bodyPr>
          <a:lstStyle/>
          <a:p>
            <a:pPr marL="285750" indent="-285750">
              <a:lnSpc>
                <a:spcPct val="120000"/>
              </a:lnSpc>
            </a:pPr>
            <a:r>
              <a:rPr lang="en-US" altLang="zh-CN" sz="1600" dirty="0">
                <a:latin typeface="仿宋_GB2312" panose="02010609030101010101" pitchFamily="49" charset="-122"/>
                <a:ea typeface="仿宋_GB2312" panose="02010609030101010101" pitchFamily="49" charset="-122"/>
              </a:rPr>
              <a:t>1.</a:t>
            </a:r>
            <a:r>
              <a:rPr lang="zh-CN" altLang="en-US" sz="1600" dirty="0">
                <a:latin typeface="仿宋_GB2312" panose="02010609030101010101" pitchFamily="49" charset="-122"/>
                <a:ea typeface="仿宋_GB2312" panose="02010609030101010101" pitchFamily="49" charset="-122"/>
              </a:rPr>
              <a:t>验证：</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   1.1</a:t>
            </a:r>
            <a:r>
              <a:rPr lang="zh-CN" altLang="en-US" sz="1600" dirty="0">
                <a:latin typeface="仿宋_GB2312" panose="02010609030101010101" pitchFamily="49" charset="-122"/>
                <a:ea typeface="仿宋_GB2312" panose="02010609030101010101" pitchFamily="49" charset="-122"/>
              </a:rPr>
              <a:t>历史获奖成果相关论文不能使用</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   1.2</a:t>
            </a:r>
            <a:r>
              <a:rPr lang="zh-CN" altLang="en-US" sz="1600" dirty="0">
                <a:latin typeface="仿宋_GB2312" panose="02010609030101010101" pitchFamily="49" charset="-122"/>
                <a:ea typeface="仿宋_GB2312" panose="02010609030101010101" pitchFamily="49" charset="-122"/>
              </a:rPr>
              <a:t>当年提名项目相关论文不能重复使用</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2.</a:t>
            </a:r>
            <a:r>
              <a:rPr lang="zh-CN" altLang="en-US" sz="1600" dirty="0">
                <a:latin typeface="仿宋_GB2312" panose="02010609030101010101" pitchFamily="49" charset="-122"/>
                <a:ea typeface="仿宋_GB2312" panose="02010609030101010101" pitchFamily="49" charset="-122"/>
              </a:rPr>
              <a:t>需勾选当前论文涉及的完成人</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3.</a:t>
            </a:r>
            <a:r>
              <a:rPr lang="zh-CN" altLang="en-US" sz="1600" dirty="0">
                <a:latin typeface="仿宋_GB2312" panose="02010609030101010101" pitchFamily="49" charset="-122"/>
                <a:ea typeface="仿宋_GB2312" panose="02010609030101010101" pitchFamily="49" charset="-122"/>
              </a:rPr>
              <a:t>自然奖相关</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   3.1</a:t>
            </a:r>
            <a:r>
              <a:rPr lang="zh-CN" altLang="en-US" sz="1600" dirty="0">
                <a:latin typeface="仿宋_GB2312" panose="02010609030101010101" pitchFamily="49" charset="-122"/>
                <a:ea typeface="仿宋_GB2312" panose="02010609030101010101" pitchFamily="49" charset="-122"/>
              </a:rPr>
              <a:t>自然奖论文发表时间</a:t>
            </a:r>
            <a:r>
              <a:rPr lang="en-US" altLang="zh-CN" sz="1600" dirty="0">
                <a:latin typeface="仿宋_GB2312" panose="02010609030101010101" pitchFamily="49" charset="-122"/>
                <a:ea typeface="仿宋_GB2312" panose="02010609030101010101" pitchFamily="49" charset="-122"/>
              </a:rPr>
              <a:t>:</a:t>
            </a:r>
            <a:r>
              <a:rPr lang="en-US" altLang="zh-CN" sz="1600" dirty="0">
                <a:solidFill>
                  <a:srgbClr val="FF0000"/>
                </a:solidFill>
                <a:latin typeface="仿宋_GB2312" panose="02010609030101010101" pitchFamily="49" charset="-122"/>
                <a:ea typeface="仿宋_GB2312" panose="02010609030101010101" pitchFamily="49" charset="-122"/>
                <a:sym typeface="+mn-ea"/>
              </a:rPr>
              <a:t>2021</a:t>
            </a:r>
            <a:r>
              <a:rPr lang="zh-CN" altLang="en-US" sz="1600" dirty="0">
                <a:solidFill>
                  <a:srgbClr val="FF0000"/>
                </a:solidFill>
                <a:latin typeface="仿宋_GB2312" panose="02010609030101010101" pitchFamily="49" charset="-122"/>
                <a:ea typeface="仿宋_GB2312" panose="02010609030101010101" pitchFamily="49" charset="-122"/>
                <a:sym typeface="+mn-ea"/>
              </a:rPr>
              <a:t>年</a:t>
            </a:r>
            <a:r>
              <a:rPr lang="en-US" altLang="zh-CN" sz="1600" dirty="0">
                <a:solidFill>
                  <a:srgbClr val="FF0000"/>
                </a:solidFill>
                <a:latin typeface="仿宋_GB2312" panose="02010609030101010101" pitchFamily="49" charset="-122"/>
                <a:ea typeface="仿宋_GB2312" panose="02010609030101010101" pitchFamily="49" charset="-122"/>
                <a:sym typeface="+mn-ea"/>
              </a:rPr>
              <a:t>12</a:t>
            </a:r>
            <a:r>
              <a:rPr lang="zh-CN" altLang="en-US" sz="1600" dirty="0">
                <a:solidFill>
                  <a:srgbClr val="FF0000"/>
                </a:solidFill>
                <a:latin typeface="仿宋_GB2312" panose="02010609030101010101" pitchFamily="49" charset="-122"/>
                <a:ea typeface="仿宋_GB2312" panose="02010609030101010101" pitchFamily="49" charset="-122"/>
                <a:sym typeface="+mn-ea"/>
              </a:rPr>
              <a:t>月</a:t>
            </a:r>
            <a:r>
              <a:rPr lang="en-US" altLang="zh-CN" sz="1600" dirty="0">
                <a:solidFill>
                  <a:srgbClr val="FF0000"/>
                </a:solidFill>
                <a:latin typeface="仿宋_GB2312" panose="02010609030101010101" pitchFamily="49" charset="-122"/>
                <a:ea typeface="仿宋_GB2312" panose="02010609030101010101" pitchFamily="49" charset="-122"/>
                <a:sym typeface="+mn-ea"/>
              </a:rPr>
              <a:t>31</a:t>
            </a:r>
            <a:r>
              <a:rPr lang="zh-CN" altLang="en-US" sz="1600" dirty="0">
                <a:solidFill>
                  <a:srgbClr val="FF0000"/>
                </a:solidFill>
                <a:latin typeface="仿宋_GB2312" panose="02010609030101010101" pitchFamily="49" charset="-122"/>
                <a:ea typeface="仿宋_GB2312" panose="02010609030101010101" pitchFamily="49" charset="-122"/>
                <a:sym typeface="+mn-ea"/>
              </a:rPr>
              <a:t>日前</a:t>
            </a:r>
            <a:endParaRPr lang="en-US" altLang="zh-CN" sz="1600" b="1" dirty="0">
              <a:solidFill>
                <a:srgbClr val="FF0000"/>
              </a:solidFill>
              <a:latin typeface="仿宋" panose="02010609060101010101" charset="-122"/>
              <a:ea typeface="仿宋" panose="02010609060101010101"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   3.2</a:t>
            </a:r>
            <a:r>
              <a:rPr lang="zh-CN" altLang="en-US" sz="1600" dirty="0">
                <a:latin typeface="仿宋_GB2312" panose="02010609030101010101" pitchFamily="49" charset="-122"/>
                <a:ea typeface="仿宋_GB2312" panose="02010609030101010101" pitchFamily="49" charset="-122"/>
              </a:rPr>
              <a:t>自然奖代表性论文</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专著</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中最近</a:t>
            </a:r>
            <a:r>
              <a:rPr lang="en-US" altLang="zh-CN" sz="1600" dirty="0">
                <a:latin typeface="仿宋_GB2312" panose="02010609030101010101" pitchFamily="49" charset="-122"/>
                <a:ea typeface="仿宋_GB2312" panose="02010609030101010101" pitchFamily="49" charset="-122"/>
              </a:rPr>
              <a:t>1</a:t>
            </a:r>
            <a:r>
              <a:rPr lang="zh-CN" altLang="en-US" sz="1600" dirty="0">
                <a:latin typeface="仿宋_GB2312" panose="02010609030101010101" pitchFamily="49" charset="-122"/>
                <a:ea typeface="仿宋_GB2312" panose="02010609030101010101" pitchFamily="49" charset="-122"/>
              </a:rPr>
              <a:t>篇发表的时间为成果的完成时间。</a:t>
            </a:r>
            <a:endParaRPr lang="zh-CN" altLang="en-US"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4.</a:t>
            </a:r>
            <a:r>
              <a:rPr lang="zh-CN" altLang="en-US" sz="1600" dirty="0">
                <a:solidFill>
                  <a:srgbClr val="FF0000"/>
                </a:solidFill>
                <a:latin typeface="仿宋_GB2312" panose="02010609030101010101" pitchFamily="49" charset="-122"/>
                <a:ea typeface="仿宋_GB2312" panose="02010609030101010101" pitchFamily="49" charset="-122"/>
              </a:rPr>
              <a:t>如有填写论文专著，需勾选填写的代表性论文专著署名第一单位是否为国内单位。</a:t>
            </a:r>
            <a:endParaRPr lang="zh-CN" altLang="en-US" sz="1600" dirty="0">
              <a:solidFill>
                <a:srgbClr val="FF0000"/>
              </a:solidFill>
              <a:latin typeface="仿宋_GB2312" panose="02010609030101010101" pitchFamily="49" charset="-122"/>
              <a:ea typeface="仿宋_GB2312" panose="02010609030101010101" pitchFamily="49" charset="-122"/>
            </a:endParaRPr>
          </a:p>
        </p:txBody>
      </p:sp>
      <p:sp>
        <p:nvSpPr>
          <p:cNvPr id="12" name="文本框 11"/>
          <p:cNvSpPr txBox="1"/>
          <p:nvPr/>
        </p:nvSpPr>
        <p:spPr>
          <a:xfrm>
            <a:off x="6866890" y="4204335"/>
            <a:ext cx="4688840" cy="829945"/>
          </a:xfrm>
          <a:prstGeom prst="rect">
            <a:avLst/>
          </a:prstGeom>
          <a:noFill/>
        </p:spPr>
        <p:txBody>
          <a:bodyPr wrap="square">
            <a:spAutoFit/>
          </a:bodyPr>
          <a:lstStyle/>
          <a:p>
            <a:r>
              <a:rPr lang="zh-CN" altLang="en-US" sz="1600" dirty="0"/>
              <a:t>其中：</a:t>
            </a:r>
            <a:r>
              <a:rPr lang="zh-CN" altLang="en-US" sz="1600" b="1" dirty="0">
                <a:sym typeface="+mn-ea"/>
              </a:rPr>
              <a:t>科技大奖个人、团队、自然科学奖，</a:t>
            </a:r>
            <a:r>
              <a:rPr lang="zh-CN" altLang="en-US" sz="1600" b="1" dirty="0"/>
              <a:t>添加论文后，需</a:t>
            </a:r>
            <a:r>
              <a:rPr lang="zh-CN" altLang="zh-CN" sz="1600" dirty="0"/>
              <a:t>填写相应的论文专著他人引用情况</a:t>
            </a:r>
            <a:r>
              <a:rPr lang="zh-CN" altLang="en-US" sz="1600" dirty="0"/>
              <a:t>。</a:t>
            </a:r>
            <a:endParaRPr lang="en-US" altLang="zh-CN" sz="1600" dirty="0"/>
          </a:p>
          <a:p>
            <a:r>
              <a:rPr lang="zh-CN" altLang="en-US" sz="1600" dirty="0"/>
              <a:t>点击“选择”按钮，选择具体论文序号</a:t>
            </a:r>
            <a:endParaRPr lang="zh-CN" altLang="en-US" sz="1600" dirty="0"/>
          </a:p>
        </p:txBody>
      </p:sp>
      <p:pic>
        <p:nvPicPr>
          <p:cNvPr id="3" name="图片 2"/>
          <p:cNvPicPr>
            <a:picLocks noChangeAspect="1"/>
          </p:cNvPicPr>
          <p:nvPr/>
        </p:nvPicPr>
        <p:blipFill rotWithShape="1">
          <a:blip r:embed="rId1"/>
          <a:srcRect l="1976" t="3261" r="1546" b="3099"/>
          <a:stretch>
            <a:fillRect/>
          </a:stretch>
        </p:blipFill>
        <p:spPr>
          <a:xfrm>
            <a:off x="6567804" y="88777"/>
            <a:ext cx="4618060" cy="2547891"/>
          </a:xfrm>
          <a:prstGeom prst="rect">
            <a:avLst/>
          </a:prstGeom>
        </p:spPr>
      </p:pic>
      <p:pic>
        <p:nvPicPr>
          <p:cNvPr id="7" name="图片 6"/>
          <p:cNvPicPr>
            <a:picLocks noChangeAspect="1"/>
          </p:cNvPicPr>
          <p:nvPr/>
        </p:nvPicPr>
        <p:blipFill rotWithShape="1">
          <a:blip r:embed="rId2"/>
          <a:srcRect l="2024" t="3251" r="2801" b="3519"/>
          <a:stretch>
            <a:fillRect/>
          </a:stretch>
        </p:blipFill>
        <p:spPr>
          <a:xfrm>
            <a:off x="334645" y="4279037"/>
            <a:ext cx="5761355" cy="2142491"/>
          </a:xfrm>
          <a:prstGeom prst="rect">
            <a:avLst/>
          </a:prstGeom>
        </p:spPr>
      </p:pic>
      <p:pic>
        <p:nvPicPr>
          <p:cNvPr id="11" name="图片 10"/>
          <p:cNvPicPr>
            <a:picLocks noChangeAspect="1"/>
          </p:cNvPicPr>
          <p:nvPr/>
        </p:nvPicPr>
        <p:blipFill>
          <a:blip r:embed="rId3"/>
          <a:stretch>
            <a:fillRect/>
          </a:stretch>
        </p:blipFill>
        <p:spPr>
          <a:xfrm>
            <a:off x="7216576" y="5129095"/>
            <a:ext cx="4125749" cy="1447488"/>
          </a:xfrm>
          <a:prstGeom prst="rect">
            <a:avLst/>
          </a:prstGeom>
        </p:spPr>
      </p:pic>
      <p:pic>
        <p:nvPicPr>
          <p:cNvPr id="2" name="图片 1"/>
          <p:cNvPicPr>
            <a:picLocks noChangeAspect="1"/>
          </p:cNvPicPr>
          <p:nvPr/>
        </p:nvPicPr>
        <p:blipFill>
          <a:blip r:embed="rId4"/>
          <a:stretch>
            <a:fillRect/>
          </a:stretch>
        </p:blipFill>
        <p:spPr>
          <a:xfrm>
            <a:off x="5106035" y="1851025"/>
            <a:ext cx="6772275" cy="214249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522612" y="348527"/>
            <a:ext cx="2047163"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dirty="0">
                <a:solidFill>
                  <a:schemeClr val="bg1"/>
                </a:solidFill>
              </a:rPr>
              <a:t>合作关系</a:t>
            </a:r>
            <a:r>
              <a:rPr lang="en-US" altLang="zh-CN" dirty="0">
                <a:solidFill>
                  <a:schemeClr val="bg1"/>
                </a:solidFill>
              </a:rPr>
              <a:t>1</a:t>
            </a:r>
            <a:endParaRPr lang="zh-CN" altLang="en-US" dirty="0">
              <a:solidFill>
                <a:schemeClr val="bg1"/>
              </a:solidFill>
            </a:endParaRPr>
          </a:p>
        </p:txBody>
      </p:sp>
      <p:sp>
        <p:nvSpPr>
          <p:cNvPr id="5" name="文本框 219"/>
          <p:cNvSpPr txBox="1"/>
          <p:nvPr/>
        </p:nvSpPr>
        <p:spPr>
          <a:xfrm>
            <a:off x="438788" y="1198740"/>
            <a:ext cx="3737761" cy="1727652"/>
          </a:xfrm>
          <a:prstGeom prst="rect">
            <a:avLst/>
          </a:prstGeom>
          <a:noFill/>
        </p:spPr>
        <p:txBody>
          <a:bodyPr wrap="square" rtlCol="0">
            <a:spAutoFit/>
          </a:bodyPr>
          <a:lstStyle/>
          <a:p>
            <a:pPr marL="285750" indent="-285750">
              <a:lnSpc>
                <a:spcPct val="120000"/>
              </a:lnSpc>
            </a:pPr>
            <a:r>
              <a:rPr lang="zh-CN" altLang="en-US" sz="1600" dirty="0">
                <a:latin typeface="仿宋_GB2312" panose="02010609030101010101" pitchFamily="49" charset="-122"/>
                <a:ea typeface="仿宋_GB2312" panose="02010609030101010101" pitchFamily="49" charset="-122"/>
              </a:rPr>
              <a:t>   </a:t>
            </a:r>
            <a:r>
              <a:rPr lang="zh-CN" altLang="en-US" b="1" dirty="0"/>
              <a:t>自然奖、发明奖、进步奖</a:t>
            </a:r>
            <a:r>
              <a:rPr lang="zh-CN" altLang="en-US" dirty="0"/>
              <a:t>如填写的完成人</a:t>
            </a:r>
            <a:r>
              <a:rPr lang="zh-CN" altLang="en-US" b="1" dirty="0"/>
              <a:t>大于一人</a:t>
            </a:r>
            <a:r>
              <a:rPr lang="zh-CN" altLang="en-US" dirty="0"/>
              <a:t>时，需添加合作关系，未体现合作关系的完成人会相应提示，直至成果相关合作关系能体现所有完成人。</a:t>
            </a:r>
            <a:endParaRPr lang="en-US" altLang="zh-CN" dirty="0"/>
          </a:p>
        </p:txBody>
      </p:sp>
      <p:sp>
        <p:nvSpPr>
          <p:cNvPr id="14" name="文本框 219"/>
          <p:cNvSpPr txBox="1"/>
          <p:nvPr/>
        </p:nvSpPr>
        <p:spPr>
          <a:xfrm>
            <a:off x="7252970" y="3869690"/>
            <a:ext cx="3737610" cy="2372995"/>
          </a:xfrm>
          <a:prstGeom prst="rect">
            <a:avLst/>
          </a:prstGeom>
          <a:noFill/>
        </p:spPr>
        <p:txBody>
          <a:bodyPr wrap="square" rtlCol="0">
            <a:noAutofit/>
          </a:bodyPr>
          <a:lstStyle/>
          <a:p>
            <a:pPr marL="285750" indent="-12700">
              <a:lnSpc>
                <a:spcPct val="120000"/>
              </a:lnSpc>
            </a:pPr>
            <a:r>
              <a:rPr lang="zh-CN" altLang="en-US" b="1" dirty="0"/>
              <a:t>点击添加完成人合作关系情况按钮，填写具体的完成人合作关系</a:t>
            </a:r>
            <a:endParaRPr lang="en-US" altLang="zh-CN" b="1" dirty="0"/>
          </a:p>
          <a:p>
            <a:pPr marL="285750" indent="-12700">
              <a:lnSpc>
                <a:spcPct val="120000"/>
              </a:lnSpc>
            </a:pPr>
            <a:r>
              <a:rPr lang="en-US" altLang="zh-CN" sz="1600" dirty="0"/>
              <a:t>1.</a:t>
            </a:r>
            <a:r>
              <a:rPr lang="zh-CN" altLang="en-US" sz="1600" dirty="0"/>
              <a:t>合作者需选择</a:t>
            </a:r>
            <a:r>
              <a:rPr lang="en-US" altLang="zh-CN" sz="1600" dirty="0"/>
              <a:t>2</a:t>
            </a:r>
            <a:r>
              <a:rPr lang="zh-CN" altLang="en-US" sz="1600" dirty="0"/>
              <a:t>人或</a:t>
            </a:r>
            <a:r>
              <a:rPr lang="en-US" altLang="zh-CN" sz="1600" dirty="0"/>
              <a:t>2</a:t>
            </a:r>
            <a:r>
              <a:rPr lang="zh-CN" altLang="en-US" sz="1600" dirty="0"/>
              <a:t>人以上</a:t>
            </a:r>
            <a:endParaRPr lang="en-US" altLang="zh-CN" sz="1600" dirty="0"/>
          </a:p>
          <a:p>
            <a:pPr marL="285750" indent="-12700">
              <a:lnSpc>
                <a:spcPct val="120000"/>
              </a:lnSpc>
            </a:pPr>
            <a:r>
              <a:rPr lang="en-US" altLang="zh-CN" sz="1600" dirty="0">
                <a:solidFill>
                  <a:srgbClr val="FF0000"/>
                </a:solidFill>
              </a:rPr>
              <a:t>2.</a:t>
            </a:r>
            <a:r>
              <a:rPr lang="zh-CN" altLang="en-US" sz="1600" dirty="0">
                <a:solidFill>
                  <a:srgbClr val="FF0000"/>
                </a:solidFill>
              </a:rPr>
              <a:t>如果完成人有修改变动</a:t>
            </a:r>
            <a:r>
              <a:rPr lang="en-US" altLang="zh-CN" sz="1600" dirty="0">
                <a:solidFill>
                  <a:srgbClr val="FF0000"/>
                </a:solidFill>
              </a:rPr>
              <a:t>,</a:t>
            </a:r>
            <a:r>
              <a:rPr lang="zh-CN" altLang="en-US" sz="1600" dirty="0">
                <a:solidFill>
                  <a:srgbClr val="FF0000"/>
                </a:solidFill>
              </a:rPr>
              <a:t>合作关系里的合作者需重新选择（论文、知识产权都涉及）</a:t>
            </a:r>
            <a:endParaRPr lang="en-US" altLang="zh-CN" sz="1600" dirty="0">
              <a:solidFill>
                <a:srgbClr val="FF0000"/>
              </a:solidFill>
            </a:endParaRPr>
          </a:p>
          <a:p>
            <a:pPr marL="285750" indent="-285750">
              <a:lnSpc>
                <a:spcPct val="120000"/>
              </a:lnSpc>
            </a:pPr>
            <a:endParaRPr lang="en-US" altLang="zh-CN" sz="1600" dirty="0">
              <a:solidFill>
                <a:srgbClr val="FF0000"/>
              </a:solidFill>
            </a:endParaRPr>
          </a:p>
        </p:txBody>
      </p:sp>
      <p:pic>
        <p:nvPicPr>
          <p:cNvPr id="7" name="图片 6"/>
          <p:cNvPicPr>
            <a:picLocks noChangeAspect="1"/>
          </p:cNvPicPr>
          <p:nvPr/>
        </p:nvPicPr>
        <p:blipFill>
          <a:blip r:embed="rId1"/>
          <a:srcRect l="1349" t="3019" r="1687" b="7473"/>
          <a:stretch>
            <a:fillRect/>
          </a:stretch>
        </p:blipFill>
        <p:spPr>
          <a:xfrm>
            <a:off x="522605" y="3187700"/>
            <a:ext cx="6023610" cy="3088005"/>
          </a:xfrm>
          <a:prstGeom prst="rect">
            <a:avLst/>
          </a:prstGeom>
        </p:spPr>
      </p:pic>
      <p:pic>
        <p:nvPicPr>
          <p:cNvPr id="2" name="图片 1"/>
          <p:cNvPicPr>
            <a:picLocks noChangeAspect="1"/>
          </p:cNvPicPr>
          <p:nvPr/>
        </p:nvPicPr>
        <p:blipFill rotWithShape="1">
          <a:blip r:embed="rId2"/>
          <a:srcRect r="1348"/>
          <a:stretch>
            <a:fillRect/>
          </a:stretch>
        </p:blipFill>
        <p:spPr>
          <a:xfrm>
            <a:off x="4852670" y="665480"/>
            <a:ext cx="6652790" cy="252222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0980" y="5756275"/>
            <a:ext cx="11748135" cy="973455"/>
          </a:xfrm>
          <a:prstGeom prst="rect">
            <a:avLst/>
          </a:prstGeom>
        </p:spPr>
      </p:pic>
      <p:pic>
        <p:nvPicPr>
          <p:cNvPr id="2" name="图片 1"/>
          <p:cNvPicPr>
            <a:picLocks noChangeAspect="1"/>
          </p:cNvPicPr>
          <p:nvPr/>
        </p:nvPicPr>
        <p:blipFill rotWithShape="1">
          <a:blip r:embed="rId2"/>
          <a:srcRect r="756"/>
          <a:stretch>
            <a:fillRect/>
          </a:stretch>
        </p:blipFill>
        <p:spPr>
          <a:xfrm>
            <a:off x="1552485" y="3182948"/>
            <a:ext cx="9589684" cy="2234565"/>
          </a:xfrm>
          <a:prstGeom prst="rect">
            <a:avLst/>
          </a:prstGeom>
        </p:spPr>
      </p:pic>
      <p:sp>
        <p:nvSpPr>
          <p:cNvPr id="91" name="文本框 90"/>
          <p:cNvSpPr txBox="1"/>
          <p:nvPr/>
        </p:nvSpPr>
        <p:spPr>
          <a:xfrm>
            <a:off x="518752" y="348527"/>
            <a:ext cx="2047163"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dirty="0">
                <a:solidFill>
                  <a:schemeClr val="bg1"/>
                </a:solidFill>
              </a:rPr>
              <a:t>合作关系</a:t>
            </a:r>
            <a:r>
              <a:rPr lang="en-US" altLang="zh-CN" dirty="0">
                <a:solidFill>
                  <a:schemeClr val="bg1"/>
                </a:solidFill>
              </a:rPr>
              <a:t>2</a:t>
            </a:r>
            <a:endParaRPr lang="zh-CN" altLang="en-US" dirty="0">
              <a:solidFill>
                <a:schemeClr val="bg1"/>
              </a:solidFill>
            </a:endParaRPr>
          </a:p>
        </p:txBody>
      </p:sp>
      <p:sp>
        <p:nvSpPr>
          <p:cNvPr id="5" name="文本框 219"/>
          <p:cNvSpPr txBox="1"/>
          <p:nvPr/>
        </p:nvSpPr>
        <p:spPr>
          <a:xfrm>
            <a:off x="245660" y="769032"/>
            <a:ext cx="11095629" cy="2451100"/>
          </a:xfrm>
          <a:prstGeom prst="rect">
            <a:avLst/>
          </a:prstGeom>
          <a:noFill/>
        </p:spPr>
        <p:txBody>
          <a:bodyPr wrap="square" rtlCol="0">
            <a:spAutoFit/>
          </a:bodyPr>
          <a:lstStyle/>
          <a:p>
            <a:pPr marL="285750" indent="-285750">
              <a:lnSpc>
                <a:spcPct val="120000"/>
              </a:lnSpc>
            </a:pPr>
            <a:r>
              <a:rPr lang="zh-CN" altLang="en-US" sz="1600" dirty="0">
                <a:latin typeface="仿宋_GB2312" panose="02010609030101010101" pitchFamily="49" charset="-122"/>
                <a:ea typeface="仿宋_GB2312" panose="02010609030101010101" pitchFamily="49" charset="-122"/>
              </a:rPr>
              <a:t>涉及</a:t>
            </a:r>
            <a:r>
              <a:rPr lang="en-US" altLang="zh-CN" sz="1600" dirty="0">
                <a:latin typeface="仿宋_GB2312" panose="02010609030101010101" pitchFamily="49" charset="-122"/>
                <a:ea typeface="仿宋_GB2312" panose="02010609030101010101" pitchFamily="49" charset="-122"/>
              </a:rPr>
              <a:t>3</a:t>
            </a:r>
            <a:r>
              <a:rPr lang="zh-CN" altLang="en-US" sz="1600" dirty="0">
                <a:latin typeface="仿宋_GB2312" panose="02010609030101010101" pitchFamily="49" charset="-122"/>
                <a:ea typeface="仿宋_GB2312" panose="02010609030101010101" pitchFamily="49" charset="-122"/>
              </a:rPr>
              <a:t>部分附件</a:t>
            </a:r>
            <a:r>
              <a:rPr lang="zh-CN" altLang="en-US" sz="1600" dirty="0">
                <a:latin typeface="仿宋_GB2312" panose="02010609030101010101" pitchFamily="49" charset="-122"/>
                <a:ea typeface="仿宋_GB2312" panose="02010609030101010101" pitchFamily="49" charset="-122"/>
                <a:sym typeface="Wingdings" panose="05000000000000000000" pitchFamily="2" charset="2"/>
              </a:rPr>
              <a:t>：</a:t>
            </a:r>
            <a:r>
              <a:rPr lang="zh-CN" altLang="en-US" sz="1600" dirty="0">
                <a:latin typeface="仿宋_GB2312" panose="02010609030101010101" pitchFamily="49" charset="-122"/>
                <a:ea typeface="仿宋_GB2312" panose="02010609030101010101" pitchFamily="49" charset="-122"/>
              </a:rPr>
              <a:t> （注意：</a:t>
            </a:r>
            <a:r>
              <a:rPr lang="zh-CN" altLang="en-US" sz="1600" b="1" dirty="0">
                <a:latin typeface="仿宋_GB2312" panose="02010609030101010101" pitchFamily="49" charset="-122"/>
                <a:ea typeface="仿宋_GB2312" panose="02010609030101010101" pitchFamily="49" charset="-122"/>
              </a:rPr>
              <a:t>含在附件</a:t>
            </a:r>
            <a:r>
              <a:rPr lang="en-US" altLang="zh-CN" sz="1600" b="1" dirty="0">
                <a:latin typeface="仿宋_GB2312" panose="02010609030101010101" pitchFamily="49" charset="-122"/>
                <a:ea typeface="仿宋_GB2312" panose="02010609030101010101" pitchFamily="49" charset="-122"/>
              </a:rPr>
              <a:t>60</a:t>
            </a:r>
            <a:r>
              <a:rPr lang="zh-CN" altLang="en-US" sz="1600" b="1" dirty="0">
                <a:latin typeface="仿宋_GB2312" panose="02010609030101010101" pitchFamily="49" charset="-122"/>
                <a:ea typeface="仿宋_GB2312" panose="02010609030101010101" pitchFamily="49" charset="-122"/>
              </a:rPr>
              <a:t>页内；</a:t>
            </a:r>
            <a:r>
              <a:rPr lang="zh-CN" altLang="en-US" sz="1600" dirty="0">
                <a:latin typeface="仿宋_GB2312" panose="02010609030101010101" pitchFamily="49" charset="-122"/>
                <a:ea typeface="仿宋_GB2312" panose="02010609030101010101" pitchFamily="49" charset="-122"/>
              </a:rPr>
              <a:t>仅有一个完成人，不用填写）</a:t>
            </a:r>
            <a:endParaRPr lang="en-US" altLang="zh-CN" sz="1600" dirty="0">
              <a:latin typeface="仿宋_GB2312" panose="02010609030101010101" pitchFamily="49" charset="-122"/>
              <a:ea typeface="仿宋_GB2312" panose="02010609030101010101" pitchFamily="49" charset="-122"/>
              <a:sym typeface="Wingdings" panose="05000000000000000000" pitchFamily="2" charset="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sym typeface="Wingdings" panose="05000000000000000000" pitchFamily="2" charset="2"/>
              </a:rPr>
              <a:t>  </a:t>
            </a:r>
            <a:r>
              <a:rPr lang="zh-CN" altLang="en-US" sz="1600" dirty="0">
                <a:latin typeface="仿宋_GB2312" panose="02010609030101010101" pitchFamily="49" charset="-122"/>
                <a:ea typeface="仿宋_GB2312" panose="02010609030101010101" pitchFamily="49" charset="-122"/>
                <a:sym typeface="Wingdings" panose="05000000000000000000" pitchFamily="2" charset="2"/>
              </a:rPr>
              <a:t>（一）</a:t>
            </a:r>
            <a:r>
              <a:rPr lang="zh-CN" altLang="en-US" sz="1600" dirty="0">
                <a:latin typeface="仿宋_GB2312" panose="02010609030101010101" pitchFamily="49" charset="-122"/>
                <a:ea typeface="仿宋_GB2312" panose="02010609030101010101" pitchFamily="49" charset="-122"/>
              </a:rPr>
              <a:t>完成人合作关系说明</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按手册提供模板填写</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 ；</a:t>
            </a:r>
            <a:r>
              <a:rPr lang="en-US" altLang="zh-CN" sz="1600" dirty="0">
                <a:latin typeface="仿宋_GB2312" panose="02010609030101010101" pitchFamily="49" charset="-122"/>
                <a:ea typeface="仿宋_GB2312" panose="02010609030101010101" pitchFamily="49" charset="-122"/>
              </a:rPr>
              <a:t>      </a:t>
            </a:r>
            <a:r>
              <a:rPr lang="zh-CN" altLang="en-US" sz="1600" dirty="0">
                <a:latin typeface="仿宋_GB2312" panose="02010609030101010101" pitchFamily="49" charset="-122"/>
                <a:ea typeface="仿宋_GB2312" panose="02010609030101010101" pitchFamily="49" charset="-122"/>
              </a:rPr>
              <a:t>完成人合作关系证明材料为必传且必须一一对应。</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  </a:t>
            </a:r>
            <a:r>
              <a:rPr lang="zh-CN" altLang="en-US" sz="1600" dirty="0">
                <a:latin typeface="仿宋_GB2312" panose="02010609030101010101" pitchFamily="49" charset="-122"/>
                <a:ea typeface="仿宋_GB2312" panose="02010609030101010101" pitchFamily="49" charset="-122"/>
              </a:rPr>
              <a:t>（二）完成人合作关系情况汇总表</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自动生成</a:t>
            </a:r>
            <a:endParaRPr lang="zh-CN" altLang="en-US"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  </a:t>
            </a:r>
            <a:r>
              <a:rPr lang="en-US" altLang="zh-CN" sz="1600" dirty="0"/>
              <a:t>1</a:t>
            </a:r>
            <a:r>
              <a:rPr lang="zh-CN" altLang="en-US" sz="1600" dirty="0"/>
              <a:t>、 完成人合作关系编辑完成并点击验证按钮，系统自动生成完成人合作关系情况汇总表；如后续修改，则修改完成后，需点击验证按钮（图一），否则提名书无法提交。</a:t>
            </a:r>
            <a:endParaRPr lang="en-US" altLang="zh-CN" sz="1600" dirty="0"/>
          </a:p>
          <a:p>
            <a:pPr marL="285750" indent="-285750">
              <a:lnSpc>
                <a:spcPct val="120000"/>
              </a:lnSpc>
            </a:pPr>
            <a:r>
              <a:rPr lang="en-US" altLang="zh-CN" sz="1600" dirty="0"/>
              <a:t>   2</a:t>
            </a:r>
            <a:r>
              <a:rPr lang="zh-CN" altLang="en-US" sz="1600" dirty="0"/>
              <a:t>、自动生成的完成人合作关系情况表，进入页面</a:t>
            </a:r>
            <a:r>
              <a:rPr lang="en-US" altLang="zh-CN" sz="1600" dirty="0"/>
              <a:t>(</a:t>
            </a:r>
            <a:r>
              <a:rPr lang="zh-CN" altLang="en-US" sz="1600" dirty="0"/>
              <a:t>如图二</a:t>
            </a:r>
            <a:r>
              <a:rPr lang="en-US" altLang="zh-CN" sz="1600" dirty="0"/>
              <a:t>)</a:t>
            </a:r>
            <a:r>
              <a:rPr lang="zh-CN" altLang="en-US" sz="1600" dirty="0"/>
              <a:t>下载并检查内容是否准确。</a:t>
            </a:r>
            <a:endParaRPr lang="en-US" altLang="zh-CN" sz="1600" dirty="0"/>
          </a:p>
          <a:p>
            <a:pPr marL="285750" indent="-285750">
              <a:lnSpc>
                <a:spcPct val="120000"/>
              </a:lnSpc>
            </a:pPr>
            <a:r>
              <a:rPr lang="en-US" altLang="zh-CN" sz="1600" dirty="0"/>
              <a:t>   3</a:t>
            </a:r>
            <a:r>
              <a:rPr lang="zh-CN" altLang="en-US" sz="1600" dirty="0"/>
              <a:t>、验证通过并办件提交后，可在“我的”或者“用户名称”</a:t>
            </a:r>
            <a:r>
              <a:rPr lang="en-US" altLang="zh-CN" sz="1600" dirty="0"/>
              <a:t>——“</a:t>
            </a:r>
            <a:r>
              <a:rPr lang="zh-CN" altLang="en-US" sz="1600" dirty="0"/>
              <a:t>办事记录”</a:t>
            </a:r>
            <a:r>
              <a:rPr lang="en-US" altLang="zh-CN" sz="1600" dirty="0"/>
              <a:t>——“</a:t>
            </a:r>
            <a:r>
              <a:rPr lang="zh-CN" altLang="en-US" sz="1600" dirty="0"/>
              <a:t>详情”按钮，点击“页面跳转”，再点击“查看”按钮进入页面下载。</a:t>
            </a:r>
            <a:endParaRPr lang="en-US" altLang="zh-CN" sz="1600" dirty="0">
              <a:latin typeface="仿宋_GB2312" panose="02010609030101010101" pitchFamily="49" charset="-122"/>
              <a:ea typeface="仿宋_GB2312" panose="02010609030101010101" pitchFamily="49" charset="-122"/>
            </a:endParaRPr>
          </a:p>
        </p:txBody>
      </p:sp>
      <p:sp>
        <p:nvSpPr>
          <p:cNvPr id="8" name="文本框 7"/>
          <p:cNvSpPr txBox="1"/>
          <p:nvPr/>
        </p:nvSpPr>
        <p:spPr>
          <a:xfrm>
            <a:off x="5624052" y="3271626"/>
            <a:ext cx="723275" cy="307777"/>
          </a:xfrm>
          <a:prstGeom prst="rect">
            <a:avLst/>
          </a:prstGeom>
          <a:noFill/>
        </p:spPr>
        <p:txBody>
          <a:bodyPr wrap="none" rtlCol="0">
            <a:spAutoFit/>
          </a:bodyPr>
          <a:lstStyle/>
          <a:p>
            <a:r>
              <a:rPr lang="zh-CN" altLang="en-US" sz="1400" b="1" dirty="0">
                <a:solidFill>
                  <a:srgbClr val="FF0000"/>
                </a:solidFill>
              </a:rPr>
              <a:t>图一：</a:t>
            </a:r>
            <a:endParaRPr lang="zh-CN" altLang="en-US" sz="1400" b="1" dirty="0">
              <a:solidFill>
                <a:srgbClr val="FF0000"/>
              </a:solidFill>
            </a:endParaRPr>
          </a:p>
        </p:txBody>
      </p:sp>
      <p:sp>
        <p:nvSpPr>
          <p:cNvPr id="13" name="文本框 12"/>
          <p:cNvSpPr txBox="1"/>
          <p:nvPr/>
        </p:nvSpPr>
        <p:spPr>
          <a:xfrm>
            <a:off x="5624052" y="5388666"/>
            <a:ext cx="723275" cy="307777"/>
          </a:xfrm>
          <a:prstGeom prst="rect">
            <a:avLst/>
          </a:prstGeom>
          <a:noFill/>
        </p:spPr>
        <p:txBody>
          <a:bodyPr wrap="none" rtlCol="0">
            <a:spAutoFit/>
          </a:bodyPr>
          <a:lstStyle/>
          <a:p>
            <a:r>
              <a:rPr lang="zh-CN" altLang="en-US" sz="1400" b="1" dirty="0">
                <a:solidFill>
                  <a:srgbClr val="FF0000"/>
                </a:solidFill>
              </a:rPr>
              <a:t>图二：</a:t>
            </a:r>
            <a:endParaRPr lang="zh-CN" altLang="en-US" sz="1400" b="1" dirty="0">
              <a:solidFill>
                <a:srgbClr val="FF0000"/>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151434" y="348527"/>
            <a:ext cx="2226006"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sz="1600" dirty="0">
                <a:solidFill>
                  <a:schemeClr val="bg1"/>
                </a:solidFill>
              </a:rPr>
              <a:t>推广与经济效益</a:t>
            </a:r>
            <a:endParaRPr lang="zh-CN" altLang="en-US" sz="1600" dirty="0">
              <a:solidFill>
                <a:schemeClr val="bg1"/>
              </a:solidFill>
            </a:endParaRPr>
          </a:p>
        </p:txBody>
      </p:sp>
      <p:sp>
        <p:nvSpPr>
          <p:cNvPr id="5" name="文本框 219"/>
          <p:cNvSpPr txBox="1"/>
          <p:nvPr/>
        </p:nvSpPr>
        <p:spPr>
          <a:xfrm>
            <a:off x="305435" y="915035"/>
            <a:ext cx="11735435" cy="1271270"/>
          </a:xfrm>
          <a:prstGeom prst="rect">
            <a:avLst/>
          </a:prstGeom>
          <a:noFill/>
        </p:spPr>
        <p:txBody>
          <a:bodyPr wrap="square" rtlCol="0">
            <a:spAutoFit/>
          </a:bodyPr>
          <a:lstStyle/>
          <a:p>
            <a:pPr indent="-285750">
              <a:lnSpc>
                <a:spcPct val="120000"/>
              </a:lnSpc>
            </a:pPr>
            <a:r>
              <a:rPr lang="zh-CN" altLang="en-US" sz="1600" b="1" dirty="0"/>
              <a:t>发明奖</a:t>
            </a:r>
            <a:r>
              <a:rPr lang="zh-CN" altLang="en-US" sz="1600" dirty="0"/>
              <a:t>：</a:t>
            </a:r>
            <a:endParaRPr lang="en-US" altLang="zh-CN" sz="1600" dirty="0"/>
          </a:p>
          <a:p>
            <a:pPr indent="-285750">
              <a:lnSpc>
                <a:spcPct val="120000"/>
              </a:lnSpc>
            </a:pPr>
            <a:r>
              <a:rPr lang="zh-CN" altLang="en-US" sz="1600" dirty="0"/>
              <a:t>完成单位必须要有一条</a:t>
            </a:r>
            <a:r>
              <a:rPr lang="zh-CN" altLang="en-US" sz="1600" b="0" i="0" dirty="0">
                <a:solidFill>
                  <a:srgbClr val="3366FF"/>
                </a:solidFill>
                <a:effectLst/>
                <a:latin typeface="微软雅黑" panose="020B0503020204020204" pitchFamily="34" charset="-122"/>
                <a:ea typeface="微软雅黑" panose="020B0503020204020204" pitchFamily="34" charset="-122"/>
              </a:rPr>
              <a:t>应用情况和直接经济效益</a:t>
            </a:r>
            <a:r>
              <a:rPr lang="zh-CN" altLang="en-US" sz="1600" dirty="0"/>
              <a:t>（其中每条填写的单位</a:t>
            </a:r>
            <a:r>
              <a:rPr lang="en-US" altLang="zh-CN" sz="1600" dirty="0"/>
              <a:t>,</a:t>
            </a:r>
            <a:r>
              <a:rPr lang="zh-CN" altLang="en-US" sz="1600" dirty="0"/>
              <a:t>应用量、销售收入、新增税收、新增利润不能都为</a:t>
            </a:r>
            <a:r>
              <a:rPr lang="en-US" altLang="zh-CN" sz="1600" dirty="0"/>
              <a:t>0</a:t>
            </a:r>
            <a:r>
              <a:rPr lang="zh-CN" altLang="en-US" sz="1600" dirty="0"/>
              <a:t>）</a:t>
            </a:r>
            <a:endParaRPr lang="en-US" altLang="zh-CN" sz="1600" dirty="0"/>
          </a:p>
          <a:p>
            <a:pPr indent="-285750">
              <a:lnSpc>
                <a:spcPct val="120000"/>
              </a:lnSpc>
            </a:pPr>
            <a:r>
              <a:rPr lang="zh-CN" altLang="en-US" sz="1600" dirty="0"/>
              <a:t>非完成单位可以不填写</a:t>
            </a:r>
            <a:r>
              <a:rPr lang="zh-CN" altLang="en-US" sz="1600" b="0" i="0" dirty="0">
                <a:solidFill>
                  <a:srgbClr val="3366FF"/>
                </a:solidFill>
                <a:effectLst/>
                <a:latin typeface="微软雅黑" panose="020B0503020204020204" pitchFamily="34" charset="-122"/>
                <a:ea typeface="微软雅黑" panose="020B0503020204020204" pitchFamily="34" charset="-122"/>
              </a:rPr>
              <a:t>推广应用情况和经济效益</a:t>
            </a:r>
            <a:r>
              <a:rPr lang="zh-CN" altLang="en-US" sz="1600" dirty="0"/>
              <a:t>（只要填写了单位，新增应用量、销售收入、新增税收、新增利润不能都为</a:t>
            </a:r>
            <a:r>
              <a:rPr lang="en-US" altLang="zh-CN" sz="1600" dirty="0"/>
              <a:t>0</a:t>
            </a:r>
            <a:r>
              <a:rPr lang="zh-CN" altLang="en-US" sz="1600" dirty="0"/>
              <a:t>）</a:t>
            </a:r>
            <a:endParaRPr lang="en-US" altLang="zh-CN" sz="1600" dirty="0"/>
          </a:p>
          <a:p>
            <a:pPr indent="-285750">
              <a:lnSpc>
                <a:spcPct val="120000"/>
              </a:lnSpc>
            </a:pPr>
            <a:r>
              <a:rPr lang="zh-CN" altLang="en-US" sz="1600" dirty="0"/>
              <a:t>附件：推广应用情况和经济社会效益证明  必传</a:t>
            </a:r>
            <a:endParaRPr lang="zh-CN" altLang="en-US" sz="1600" dirty="0"/>
          </a:p>
        </p:txBody>
      </p:sp>
      <p:sp>
        <p:nvSpPr>
          <p:cNvPr id="12" name="文本框 219"/>
          <p:cNvSpPr txBox="1"/>
          <p:nvPr/>
        </p:nvSpPr>
        <p:spPr>
          <a:xfrm>
            <a:off x="305435" y="2383790"/>
            <a:ext cx="5066665" cy="3676650"/>
          </a:xfrm>
          <a:prstGeom prst="rect">
            <a:avLst/>
          </a:prstGeom>
          <a:noFill/>
        </p:spPr>
        <p:txBody>
          <a:bodyPr wrap="square" rtlCol="0">
            <a:noAutofit/>
          </a:bodyPr>
          <a:lstStyle/>
          <a:p>
            <a:pPr indent="-285750">
              <a:lnSpc>
                <a:spcPct val="120000"/>
              </a:lnSpc>
            </a:pPr>
            <a:r>
              <a:rPr lang="zh-CN" altLang="en-US" sz="1600" b="1" dirty="0"/>
              <a:t>进步奖</a:t>
            </a:r>
            <a:r>
              <a:rPr lang="en-US" altLang="zh-CN" sz="1600" b="1" dirty="0"/>
              <a:t>-</a:t>
            </a:r>
            <a:r>
              <a:rPr lang="zh-CN" altLang="en-US" sz="1600" b="1" dirty="0"/>
              <a:t>开发类</a:t>
            </a:r>
            <a:r>
              <a:rPr lang="zh-CN" altLang="en-US" sz="1600" dirty="0"/>
              <a:t>：完成单位必须要有一条</a:t>
            </a:r>
            <a:r>
              <a:rPr lang="zh-CN" altLang="en-US" sz="1600" b="0" i="0" dirty="0">
                <a:solidFill>
                  <a:srgbClr val="3366FF"/>
                </a:solidFill>
                <a:effectLst/>
                <a:latin typeface="微软雅黑" panose="020B0503020204020204" pitchFamily="34" charset="-122"/>
                <a:ea typeface="微软雅黑" panose="020B0503020204020204" pitchFamily="34" charset="-122"/>
              </a:rPr>
              <a:t>应用情况和直接经济效益</a:t>
            </a:r>
            <a:r>
              <a:rPr lang="zh-CN" altLang="en-US" sz="1600" dirty="0"/>
              <a:t>（其中每条填写的单位应用量，销售收入、新增税收、新增利润不能都为</a:t>
            </a:r>
            <a:r>
              <a:rPr lang="en-US" altLang="zh-CN" sz="1600" dirty="0"/>
              <a:t>0</a:t>
            </a:r>
            <a:r>
              <a:rPr lang="zh-CN" altLang="en-US" sz="1600" dirty="0"/>
              <a:t>）</a:t>
            </a:r>
            <a:endParaRPr lang="en-US" altLang="zh-CN" sz="1600" dirty="0"/>
          </a:p>
          <a:p>
            <a:pPr indent="-285750">
              <a:lnSpc>
                <a:spcPct val="120000"/>
              </a:lnSpc>
            </a:pPr>
            <a:r>
              <a:rPr lang="zh-CN" altLang="en-US" sz="1600" b="1" dirty="0"/>
              <a:t>进步奖</a:t>
            </a:r>
            <a:r>
              <a:rPr lang="en-US" altLang="zh-CN" sz="1600" b="1" dirty="0"/>
              <a:t>-</a:t>
            </a:r>
            <a:r>
              <a:rPr lang="zh-CN" altLang="en-US" sz="1600" b="1" dirty="0"/>
              <a:t>公益类（社会公益</a:t>
            </a:r>
            <a:r>
              <a:rPr lang="en-US" altLang="zh-CN" sz="1600" b="1" dirty="0"/>
              <a:t>+</a:t>
            </a:r>
            <a:r>
              <a:rPr lang="zh-CN" altLang="en-US" sz="1600" b="1" dirty="0"/>
              <a:t>社会公益</a:t>
            </a:r>
            <a:r>
              <a:rPr lang="en-US" altLang="zh-CN" sz="1600" b="1" dirty="0"/>
              <a:t>-</a:t>
            </a:r>
            <a:r>
              <a:rPr lang="zh-CN" altLang="en-US" sz="1600" b="1"/>
              <a:t>科普）</a:t>
            </a:r>
            <a:endParaRPr lang="en-US" altLang="zh-CN" sz="1600" b="1" dirty="0"/>
          </a:p>
          <a:p>
            <a:pPr indent="-285750">
              <a:lnSpc>
                <a:spcPct val="120000"/>
              </a:lnSpc>
            </a:pPr>
            <a:r>
              <a:rPr lang="zh-CN" altLang="en-US" sz="1600" dirty="0"/>
              <a:t>完成单位必须要有一条</a:t>
            </a:r>
            <a:r>
              <a:rPr lang="zh-CN" altLang="en-US" sz="1600" b="0" i="0" dirty="0">
                <a:solidFill>
                  <a:srgbClr val="3366FF"/>
                </a:solidFill>
                <a:effectLst/>
                <a:latin typeface="微软雅黑" panose="020B0503020204020204" pitchFamily="34" charset="-122"/>
                <a:ea typeface="微软雅黑" panose="020B0503020204020204" pitchFamily="34" charset="-122"/>
              </a:rPr>
              <a:t>应用情况和直接经济效益</a:t>
            </a:r>
            <a:r>
              <a:rPr lang="zh-CN" altLang="en-US" sz="1600" dirty="0"/>
              <a:t>（其中每条填写的单位，新增应用量不能为</a:t>
            </a:r>
            <a:r>
              <a:rPr lang="en-US" altLang="zh-CN" sz="1600" dirty="0"/>
              <a:t>0</a:t>
            </a:r>
            <a:r>
              <a:rPr lang="zh-CN" altLang="en-US" sz="1600" dirty="0"/>
              <a:t>）</a:t>
            </a:r>
            <a:endParaRPr lang="en-US" altLang="zh-CN" sz="1600" dirty="0"/>
          </a:p>
          <a:p>
            <a:pPr indent="-285750">
              <a:lnSpc>
                <a:spcPct val="120000"/>
              </a:lnSpc>
            </a:pPr>
            <a:r>
              <a:rPr lang="zh-CN" altLang="en-US" sz="1600" b="1" dirty="0"/>
              <a:t>进步奖</a:t>
            </a:r>
            <a:r>
              <a:rPr lang="en-US" altLang="zh-CN" sz="1600" b="1" dirty="0"/>
              <a:t>-</a:t>
            </a:r>
            <a:r>
              <a:rPr lang="zh-CN" altLang="en-US" sz="1600" b="1" dirty="0"/>
              <a:t>重大工程、软科学</a:t>
            </a:r>
            <a:endParaRPr lang="en-US" altLang="zh-CN" sz="1600" b="1" dirty="0"/>
          </a:p>
          <a:p>
            <a:pPr indent="-285750">
              <a:lnSpc>
                <a:spcPct val="120000"/>
              </a:lnSpc>
            </a:pPr>
            <a:r>
              <a:rPr lang="zh-CN" altLang="en-US" sz="1600" dirty="0"/>
              <a:t>完成单位无限制</a:t>
            </a:r>
            <a:endParaRPr lang="en-US" altLang="zh-CN" sz="1600" dirty="0"/>
          </a:p>
          <a:p>
            <a:pPr indent="-285750">
              <a:lnSpc>
                <a:spcPct val="120000"/>
              </a:lnSpc>
            </a:pPr>
            <a:r>
              <a:rPr lang="zh-CN" altLang="en-US" sz="1600" dirty="0"/>
              <a:t>非完成单位可以不填写</a:t>
            </a:r>
            <a:r>
              <a:rPr lang="zh-CN" altLang="en-US" sz="1600" b="0" i="0" dirty="0">
                <a:solidFill>
                  <a:srgbClr val="3366FF"/>
                </a:solidFill>
                <a:effectLst/>
                <a:latin typeface="微软雅黑" panose="020B0503020204020204" pitchFamily="34" charset="-122"/>
                <a:ea typeface="微软雅黑" panose="020B0503020204020204" pitchFamily="34" charset="-122"/>
              </a:rPr>
              <a:t>推广应用情况和经济效益</a:t>
            </a:r>
            <a:r>
              <a:rPr lang="zh-CN" altLang="en-US" sz="1600" dirty="0">
                <a:sym typeface="+mn-ea"/>
              </a:rPr>
              <a:t>（</a:t>
            </a:r>
            <a:r>
              <a:rPr lang="zh-CN" altLang="en-US" sz="1600" dirty="0"/>
              <a:t>只要填写了单位，新增应用量、销售收入、新增税收、新增利润不能都为</a:t>
            </a:r>
            <a:r>
              <a:rPr lang="en-US" altLang="zh-CN" sz="1600" dirty="0"/>
              <a:t>0</a:t>
            </a:r>
            <a:r>
              <a:rPr lang="zh-CN" altLang="en-US" sz="1600" dirty="0"/>
              <a:t>）</a:t>
            </a:r>
            <a:endParaRPr lang="zh-CN" altLang="en-US" sz="1600" dirty="0"/>
          </a:p>
          <a:p>
            <a:pPr indent="-285750">
              <a:lnSpc>
                <a:spcPct val="120000"/>
              </a:lnSpc>
            </a:pPr>
            <a:r>
              <a:rPr lang="zh-CN" altLang="en-US" sz="1600" dirty="0"/>
              <a:t>附件：推广应用情况和经济社会效益证明  必传</a:t>
            </a:r>
            <a:endParaRPr lang="zh-CN" altLang="en-US" sz="1600" dirty="0"/>
          </a:p>
        </p:txBody>
      </p:sp>
      <p:pic>
        <p:nvPicPr>
          <p:cNvPr id="3" name="图片 2"/>
          <p:cNvPicPr>
            <a:picLocks noChangeAspect="1"/>
          </p:cNvPicPr>
          <p:nvPr/>
        </p:nvPicPr>
        <p:blipFill>
          <a:blip r:embed="rId1"/>
          <a:stretch>
            <a:fillRect/>
          </a:stretch>
        </p:blipFill>
        <p:spPr>
          <a:xfrm>
            <a:off x="5579438" y="2074523"/>
            <a:ext cx="7100512" cy="472490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1"/>
          <a:stretch>
            <a:fillRect/>
          </a:stretch>
        </p:blipFill>
        <p:spPr>
          <a:xfrm>
            <a:off x="115570" y="2250440"/>
            <a:ext cx="5434965" cy="3556000"/>
          </a:xfrm>
          <a:prstGeom prst="rect">
            <a:avLst/>
          </a:prstGeom>
        </p:spPr>
      </p:pic>
      <p:sp>
        <p:nvSpPr>
          <p:cNvPr id="91" name="文本框 90"/>
          <p:cNvSpPr txBox="1"/>
          <p:nvPr/>
        </p:nvSpPr>
        <p:spPr>
          <a:xfrm>
            <a:off x="245660" y="348527"/>
            <a:ext cx="2047163"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提名书附件</a:t>
            </a:r>
            <a:r>
              <a:rPr lang="en-US" altLang="zh-CN" dirty="0">
                <a:solidFill>
                  <a:schemeClr val="bg1"/>
                </a:solidFill>
              </a:rPr>
              <a:t>1</a:t>
            </a:r>
            <a:endParaRPr lang="zh-CN" altLang="en-US" dirty="0">
              <a:solidFill>
                <a:schemeClr val="bg1"/>
              </a:solidFill>
            </a:endParaRPr>
          </a:p>
        </p:txBody>
      </p:sp>
      <p:sp>
        <p:nvSpPr>
          <p:cNvPr id="5" name="文本框 219"/>
          <p:cNvSpPr txBox="1"/>
          <p:nvPr/>
        </p:nvSpPr>
        <p:spPr>
          <a:xfrm>
            <a:off x="101780" y="796160"/>
            <a:ext cx="12010030" cy="1308100"/>
          </a:xfrm>
          <a:prstGeom prst="rect">
            <a:avLst/>
          </a:prstGeom>
          <a:noFill/>
        </p:spPr>
        <p:txBody>
          <a:bodyPr wrap="square" rtlCol="0">
            <a:spAutoFit/>
          </a:bodyPr>
          <a:lstStyle/>
          <a:p>
            <a:pPr marL="285750" indent="-285750">
              <a:lnSpc>
                <a:spcPct val="120000"/>
              </a:lnSpc>
            </a:pPr>
            <a:r>
              <a:rPr lang="zh-CN" altLang="en-US" dirty="0">
                <a:latin typeface="仿宋_GB2312" panose="02010609030101010101" pitchFamily="49" charset="-122"/>
                <a:ea typeface="仿宋_GB2312" panose="02010609030101010101" pitchFamily="49" charset="-122"/>
              </a:rPr>
              <a:t>   </a:t>
            </a:r>
            <a:r>
              <a:rPr lang="en-US" altLang="zh-CN" sz="1600" dirty="0">
                <a:latin typeface="+mn-ea"/>
              </a:rPr>
              <a:t>1</a:t>
            </a:r>
            <a:r>
              <a:rPr lang="zh-CN" altLang="en-US" sz="1600" dirty="0">
                <a:latin typeface="+mn-ea"/>
              </a:rPr>
              <a:t>、所有电子附件采取单独模块（包含提名书中：科技进步奖的主要科技创新、技术发明奖的主要技术发明、自然科学奖主要科学发现、大奖的主要科学技术成就和贡献、合作奖的主要贡献），集中上传（图一）“</a:t>
            </a:r>
            <a:r>
              <a:rPr lang="zh-CN" altLang="en-US" sz="1600" b="1" dirty="0">
                <a:solidFill>
                  <a:srgbClr val="FF0000"/>
                </a:solidFill>
                <a:latin typeface="+mn-ea"/>
              </a:rPr>
              <a:t>上传附件</a:t>
            </a:r>
            <a:r>
              <a:rPr lang="zh-CN" altLang="en-US" sz="1600" dirty="0">
                <a:latin typeface="+mn-ea"/>
              </a:rPr>
              <a:t>”按钮</a:t>
            </a:r>
            <a:r>
              <a:rPr lang="en-US" altLang="zh-CN" sz="1600" dirty="0">
                <a:latin typeface="+mn-ea"/>
              </a:rPr>
              <a:t>)</a:t>
            </a:r>
            <a:r>
              <a:rPr lang="zh-CN" altLang="en-US" sz="1600" dirty="0">
                <a:latin typeface="+mn-ea"/>
              </a:rPr>
              <a:t>的模式，需注意主要技术发明、主要科技创新等有页数限制，请根据提示提交，上传后点击“</a:t>
            </a:r>
            <a:r>
              <a:rPr lang="zh-CN" altLang="en-US" sz="1600" b="1" dirty="0">
                <a:latin typeface="+mn-ea"/>
              </a:rPr>
              <a:t>保存并提交</a:t>
            </a:r>
            <a:r>
              <a:rPr lang="zh-CN" altLang="en-US" sz="1600" dirty="0">
                <a:latin typeface="+mn-ea"/>
              </a:rPr>
              <a:t>”（图二）即可。</a:t>
            </a:r>
            <a:r>
              <a:rPr lang="en-US" altLang="zh-CN" sz="1600" dirty="0">
                <a:latin typeface="+mn-ea"/>
              </a:rPr>
              <a:t> </a:t>
            </a:r>
            <a:endParaRPr lang="en-US" altLang="zh-CN" sz="1600" dirty="0">
              <a:latin typeface="+mn-ea"/>
            </a:endParaRPr>
          </a:p>
          <a:p>
            <a:pPr marL="285750" indent="-285750">
              <a:lnSpc>
                <a:spcPct val="120000"/>
              </a:lnSpc>
            </a:pPr>
            <a:r>
              <a:rPr lang="en-US" altLang="zh-CN" sz="1600" dirty="0">
                <a:latin typeface="+mn-ea"/>
              </a:rPr>
              <a:t>   2</a:t>
            </a:r>
            <a:r>
              <a:rPr lang="zh-CN" altLang="en-US" sz="1600" dirty="0">
                <a:latin typeface="+mn-ea"/>
              </a:rPr>
              <a:t>、注意附件材料页数限制。</a:t>
            </a:r>
            <a:endParaRPr lang="en-US" altLang="zh-CN" sz="1600" dirty="0">
              <a:latin typeface="+mn-ea"/>
            </a:endParaRPr>
          </a:p>
        </p:txBody>
      </p:sp>
      <p:sp>
        <p:nvSpPr>
          <p:cNvPr id="9" name="文本框 8"/>
          <p:cNvSpPr txBox="1"/>
          <p:nvPr/>
        </p:nvSpPr>
        <p:spPr>
          <a:xfrm>
            <a:off x="2628249" y="5953093"/>
            <a:ext cx="902811" cy="307777"/>
          </a:xfrm>
          <a:prstGeom prst="rect">
            <a:avLst/>
          </a:prstGeom>
          <a:noFill/>
        </p:spPr>
        <p:txBody>
          <a:bodyPr wrap="none" rtlCol="0">
            <a:spAutoFit/>
          </a:bodyPr>
          <a:lstStyle/>
          <a:p>
            <a:r>
              <a:rPr lang="zh-CN" altLang="en-US" sz="1400" b="1" dirty="0">
                <a:solidFill>
                  <a:srgbClr val="FF0000"/>
                </a:solidFill>
              </a:rPr>
              <a:t>（图一）</a:t>
            </a:r>
            <a:endParaRPr lang="zh-CN" altLang="en-US" sz="1400" b="1" dirty="0">
              <a:solidFill>
                <a:srgbClr val="FF0000"/>
              </a:solidFill>
            </a:endParaRPr>
          </a:p>
        </p:txBody>
      </p:sp>
      <p:sp>
        <p:nvSpPr>
          <p:cNvPr id="11" name="文本框 10"/>
          <p:cNvSpPr txBox="1"/>
          <p:nvPr/>
        </p:nvSpPr>
        <p:spPr>
          <a:xfrm>
            <a:off x="8380217" y="5953093"/>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图二</a:t>
            </a:r>
            <a:r>
              <a:rPr lang="en-US" altLang="zh-CN" sz="1400" b="1" dirty="0">
                <a:solidFill>
                  <a:srgbClr val="FF0000"/>
                </a:solidFill>
                <a:sym typeface="Wingdings" panose="05000000000000000000" pitchFamily="2" charset="2"/>
              </a:rPr>
              <a:t>)</a:t>
            </a:r>
            <a:endParaRPr lang="zh-CN" altLang="en-US" sz="1400" b="1" dirty="0">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5774055" y="2368550"/>
            <a:ext cx="6282690" cy="332041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4234" y="4826497"/>
            <a:ext cx="2202371" cy="1242168"/>
          </a:xfrm>
          <a:prstGeom prst="rect">
            <a:avLst/>
          </a:prstGeom>
        </p:spPr>
      </p:pic>
      <p:sp>
        <p:nvSpPr>
          <p:cNvPr id="91" name="文本框 90"/>
          <p:cNvSpPr txBox="1"/>
          <p:nvPr/>
        </p:nvSpPr>
        <p:spPr>
          <a:xfrm>
            <a:off x="245660" y="348527"/>
            <a:ext cx="2047163" cy="646331"/>
          </a:xfrm>
          <a:prstGeom prst="rect">
            <a:avLst/>
          </a:prstGeom>
          <a:noFill/>
        </p:spPr>
        <p:txBody>
          <a:bodyPr wrap="square" rtlCol="0">
            <a:spAutoFit/>
          </a:bodyPr>
          <a:lstStyle/>
          <a:p>
            <a:r>
              <a:rPr lang="zh-CN" altLang="en-US" dirty="0">
                <a:solidFill>
                  <a:schemeClr val="bg1"/>
                </a:solidFill>
                <a:latin typeface="+mn-ea"/>
              </a:rPr>
              <a:t> 申报</a:t>
            </a:r>
            <a:r>
              <a:rPr lang="en-US" altLang="zh-CN" dirty="0">
                <a:solidFill>
                  <a:schemeClr val="bg1"/>
                </a:solidFill>
                <a:latin typeface="+mn-ea"/>
              </a:rPr>
              <a:t>-</a:t>
            </a:r>
            <a:r>
              <a:rPr lang="zh-CN" altLang="en-US" dirty="0">
                <a:solidFill>
                  <a:schemeClr val="bg1"/>
                </a:solidFill>
                <a:latin typeface="+mn-ea"/>
              </a:rPr>
              <a:t>提名书附件</a:t>
            </a:r>
            <a:r>
              <a:rPr lang="en-US" altLang="zh-CN" dirty="0">
                <a:solidFill>
                  <a:schemeClr val="bg1"/>
                </a:solidFill>
                <a:latin typeface="+mn-ea"/>
              </a:rPr>
              <a:t>2</a:t>
            </a:r>
            <a:endParaRPr lang="zh-CN" altLang="en-US" dirty="0">
              <a:solidFill>
                <a:schemeClr val="bg1"/>
              </a:solidFill>
              <a:latin typeface="+mn-ea"/>
            </a:endParaRPr>
          </a:p>
        </p:txBody>
      </p:sp>
      <p:sp>
        <p:nvSpPr>
          <p:cNvPr id="5" name="文本框 219"/>
          <p:cNvSpPr txBox="1"/>
          <p:nvPr/>
        </p:nvSpPr>
        <p:spPr>
          <a:xfrm>
            <a:off x="90985" y="972690"/>
            <a:ext cx="12010030" cy="1271887"/>
          </a:xfrm>
          <a:prstGeom prst="rect">
            <a:avLst/>
          </a:prstGeom>
          <a:noFill/>
        </p:spPr>
        <p:txBody>
          <a:bodyPr wrap="square" rtlCol="0">
            <a:spAutoFit/>
          </a:bodyPr>
          <a:lstStyle/>
          <a:p>
            <a:pPr marL="285750" indent="-285750">
              <a:lnSpc>
                <a:spcPct val="120000"/>
              </a:lnSpc>
            </a:pPr>
            <a:r>
              <a:rPr lang="en-US" altLang="zh-CN" dirty="0">
                <a:latin typeface="+mn-ea"/>
              </a:rPr>
              <a:t>1</a:t>
            </a:r>
            <a:r>
              <a:rPr lang="zh-CN" altLang="en-US" sz="1600" dirty="0">
                <a:latin typeface="+mn-ea"/>
              </a:rPr>
              <a:t>、</a:t>
            </a:r>
            <a:r>
              <a:rPr lang="zh-CN" altLang="en-US" sz="1600" b="1" dirty="0">
                <a:latin typeface="+mn-ea"/>
              </a:rPr>
              <a:t>完成人合作关系证明、公示材料</a:t>
            </a:r>
            <a:r>
              <a:rPr lang="zh-CN" altLang="en-US" sz="1600" dirty="0">
                <a:latin typeface="+mn-ea"/>
              </a:rPr>
              <a:t>为必传附件，每个附件大小限制在</a:t>
            </a:r>
            <a:r>
              <a:rPr lang="en-US" altLang="zh-CN" sz="1600" dirty="0">
                <a:latin typeface="+mn-ea"/>
              </a:rPr>
              <a:t>10M</a:t>
            </a:r>
            <a:r>
              <a:rPr lang="zh-CN" altLang="en-US" sz="1600" dirty="0">
                <a:latin typeface="+mn-ea"/>
              </a:rPr>
              <a:t> （上传附件格式</a:t>
            </a:r>
            <a:r>
              <a:rPr lang="en-US" altLang="zh-CN" sz="1600" b="1" dirty="0">
                <a:latin typeface="+mn-ea"/>
              </a:rPr>
              <a:t>PDF</a:t>
            </a:r>
            <a:r>
              <a:rPr lang="zh-CN" altLang="en-US" sz="1600" dirty="0">
                <a:latin typeface="+mn-ea"/>
              </a:rPr>
              <a:t>） 。如一个材料需上传多张图片，将多张图片整合在一个</a:t>
            </a:r>
            <a:r>
              <a:rPr lang="en-US" altLang="zh-CN" sz="1600" dirty="0">
                <a:latin typeface="+mn-ea"/>
              </a:rPr>
              <a:t>PDF</a:t>
            </a:r>
            <a:r>
              <a:rPr lang="zh-CN" altLang="en-US" sz="1600" dirty="0">
                <a:latin typeface="+mn-ea"/>
              </a:rPr>
              <a:t>文档中进行上传。</a:t>
            </a:r>
            <a:endParaRPr lang="en-US" altLang="zh-CN" sz="1600" dirty="0">
              <a:latin typeface="+mn-ea"/>
            </a:endParaRPr>
          </a:p>
          <a:p>
            <a:pPr marL="285750" indent="-285750">
              <a:lnSpc>
                <a:spcPct val="120000"/>
              </a:lnSpc>
            </a:pPr>
            <a:r>
              <a:rPr lang="en-US" altLang="zh-CN" sz="1600" dirty="0">
                <a:latin typeface="+mn-ea"/>
              </a:rPr>
              <a:t>2</a:t>
            </a:r>
            <a:r>
              <a:rPr lang="zh-CN" altLang="en-US" sz="1600" dirty="0">
                <a:latin typeface="+mn-ea"/>
              </a:rPr>
              <a:t>、电子附件合计不超过</a:t>
            </a:r>
            <a:r>
              <a:rPr lang="en-US" altLang="zh-CN" sz="1600" b="1" dirty="0">
                <a:solidFill>
                  <a:srgbClr val="FF0000"/>
                </a:solidFill>
                <a:latin typeface="+mn-ea"/>
              </a:rPr>
              <a:t>60</a:t>
            </a:r>
            <a:r>
              <a:rPr lang="zh-CN" altLang="en-US" sz="1600" dirty="0">
                <a:latin typeface="+mn-ea"/>
              </a:rPr>
              <a:t>页（论文专著、知识产权证明除外），验证时如超过</a:t>
            </a:r>
            <a:r>
              <a:rPr lang="en-US" altLang="zh-CN" sz="1600" dirty="0">
                <a:latin typeface="+mn-ea"/>
              </a:rPr>
              <a:t>60</a:t>
            </a:r>
            <a:r>
              <a:rPr lang="zh-CN" altLang="en-US" sz="1600" dirty="0">
                <a:latin typeface="+mn-ea"/>
              </a:rPr>
              <a:t>页将会提醒您的电子附件已超过</a:t>
            </a:r>
            <a:r>
              <a:rPr lang="en-US" altLang="zh-CN" sz="1600" dirty="0">
                <a:latin typeface="+mn-ea"/>
              </a:rPr>
              <a:t>60</a:t>
            </a:r>
            <a:r>
              <a:rPr lang="zh-CN" altLang="en-US" sz="1600" dirty="0">
                <a:latin typeface="+mn-ea"/>
              </a:rPr>
              <a:t>页，请删减后进行验证。（大奖限制为</a:t>
            </a:r>
            <a:r>
              <a:rPr lang="en-US" altLang="zh-CN" sz="1600" dirty="0">
                <a:latin typeface="+mn-ea"/>
              </a:rPr>
              <a:t>80</a:t>
            </a:r>
            <a:r>
              <a:rPr lang="zh-CN" altLang="en-US" sz="1600" dirty="0">
                <a:latin typeface="+mn-ea"/>
              </a:rPr>
              <a:t>页）</a:t>
            </a:r>
            <a:endParaRPr lang="en-US" altLang="zh-CN" sz="1600" dirty="0">
              <a:latin typeface="+mn-ea"/>
            </a:endParaRPr>
          </a:p>
        </p:txBody>
      </p:sp>
      <p:sp>
        <p:nvSpPr>
          <p:cNvPr id="6" name="文本框 219"/>
          <p:cNvSpPr txBox="1"/>
          <p:nvPr/>
        </p:nvSpPr>
        <p:spPr>
          <a:xfrm>
            <a:off x="145429" y="2635098"/>
            <a:ext cx="2361061" cy="1840119"/>
          </a:xfrm>
          <a:prstGeom prst="rect">
            <a:avLst/>
          </a:prstGeom>
          <a:noFill/>
        </p:spPr>
        <p:txBody>
          <a:bodyPr wrap="square" rtlCol="0">
            <a:spAutoFit/>
          </a:bodyPr>
          <a:lstStyle/>
          <a:p>
            <a:pPr marL="285750" indent="-285750">
              <a:lnSpc>
                <a:spcPct val="120000"/>
              </a:lnSpc>
            </a:pPr>
            <a:r>
              <a:rPr lang="en-US" altLang="zh-CN" sz="1600" dirty="0">
                <a:latin typeface="+mn-ea"/>
              </a:rPr>
              <a:t>1</a:t>
            </a:r>
            <a:r>
              <a:rPr lang="zh-CN" altLang="en-US" sz="1600" dirty="0">
                <a:latin typeface="+mn-ea"/>
              </a:rPr>
              <a:t>、请不要上传</a:t>
            </a:r>
            <a:r>
              <a:rPr lang="zh-CN" altLang="en-US" sz="1600" dirty="0">
                <a:solidFill>
                  <a:srgbClr val="FF0000"/>
                </a:solidFill>
                <a:latin typeface="+mn-ea"/>
              </a:rPr>
              <a:t>加密文件</a:t>
            </a:r>
            <a:r>
              <a:rPr lang="zh-CN" altLang="en-US" sz="1600" dirty="0">
                <a:latin typeface="+mn-ea"/>
              </a:rPr>
              <a:t>，否则无法生成相关材料。</a:t>
            </a:r>
            <a:r>
              <a:rPr lang="en-US" altLang="zh-CN" sz="1600" dirty="0">
                <a:latin typeface="+mn-ea"/>
              </a:rPr>
              <a:t>   </a:t>
            </a:r>
            <a:endParaRPr lang="en-US" altLang="zh-CN" sz="1600" dirty="0">
              <a:latin typeface="+mn-ea"/>
            </a:endParaRPr>
          </a:p>
          <a:p>
            <a:pPr marL="285750" indent="-285750">
              <a:lnSpc>
                <a:spcPct val="120000"/>
              </a:lnSpc>
            </a:pPr>
            <a:r>
              <a:rPr lang="en-US" altLang="zh-CN" sz="1600" dirty="0">
                <a:latin typeface="+mn-ea"/>
              </a:rPr>
              <a:t>2</a:t>
            </a:r>
            <a:r>
              <a:rPr lang="zh-CN" altLang="en-US" sz="1600" dirty="0">
                <a:latin typeface="+mn-ea"/>
              </a:rPr>
              <a:t>、</a:t>
            </a:r>
            <a:r>
              <a:rPr lang="zh-CN" altLang="en-US" sz="1600" dirty="0">
                <a:solidFill>
                  <a:srgbClr val="FF0000"/>
                </a:solidFill>
                <a:latin typeface="+mn-ea"/>
              </a:rPr>
              <a:t>上报后</a:t>
            </a:r>
            <a:r>
              <a:rPr lang="zh-CN" altLang="en-US" sz="1600" dirty="0">
                <a:latin typeface="+mn-ea"/>
              </a:rPr>
              <a:t>，可在查看页下载完整的提名书附件。</a:t>
            </a:r>
            <a:endParaRPr lang="en-US" altLang="zh-CN" sz="1600" dirty="0">
              <a:latin typeface="+mn-ea"/>
            </a:endParaRPr>
          </a:p>
        </p:txBody>
      </p:sp>
      <p:pic>
        <p:nvPicPr>
          <p:cNvPr id="2" name="图片 1"/>
          <p:cNvPicPr>
            <a:picLocks noChangeAspect="1"/>
          </p:cNvPicPr>
          <p:nvPr>
            <p:custDataLst>
              <p:tags r:id="rId2"/>
            </p:custDataLst>
          </p:nvPr>
        </p:nvPicPr>
        <p:blipFill>
          <a:blip r:embed="rId3"/>
          <a:stretch>
            <a:fillRect/>
          </a:stretch>
        </p:blipFill>
        <p:spPr>
          <a:xfrm>
            <a:off x="2455545" y="2635250"/>
            <a:ext cx="9736455" cy="349377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574030" y="276371"/>
            <a:ext cx="5615106" cy="3430676"/>
          </a:xfrm>
          <a:prstGeom prst="rect">
            <a:avLst/>
          </a:prstGeom>
        </p:spPr>
      </p:pic>
      <p:sp>
        <p:nvSpPr>
          <p:cNvPr id="91" name="文本框 90"/>
          <p:cNvSpPr txBox="1"/>
          <p:nvPr/>
        </p:nvSpPr>
        <p:spPr>
          <a:xfrm>
            <a:off x="265779" y="348527"/>
            <a:ext cx="2047163"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提名书附件</a:t>
            </a:r>
            <a:r>
              <a:rPr lang="en-US" altLang="zh-CN" dirty="0">
                <a:solidFill>
                  <a:schemeClr val="bg1"/>
                </a:solidFill>
              </a:rPr>
              <a:t>3</a:t>
            </a:r>
            <a:endParaRPr lang="zh-CN" altLang="en-US" dirty="0">
              <a:solidFill>
                <a:schemeClr val="bg1"/>
              </a:solidFill>
            </a:endParaRPr>
          </a:p>
        </p:txBody>
      </p:sp>
      <p:sp>
        <p:nvSpPr>
          <p:cNvPr id="5" name="文本框 219"/>
          <p:cNvSpPr txBox="1"/>
          <p:nvPr/>
        </p:nvSpPr>
        <p:spPr>
          <a:xfrm>
            <a:off x="88900" y="791845"/>
            <a:ext cx="4930775" cy="2399665"/>
          </a:xfrm>
          <a:prstGeom prst="rect">
            <a:avLst/>
          </a:prstGeom>
          <a:noFill/>
        </p:spPr>
        <p:txBody>
          <a:bodyPr wrap="square" rtlCol="0">
            <a:noAutofit/>
          </a:bodyPr>
          <a:lstStyle/>
          <a:p>
            <a:pPr marL="285750" indent="-285750">
              <a:lnSpc>
                <a:spcPct val="120000"/>
              </a:lnSpc>
            </a:pPr>
            <a:r>
              <a:rPr lang="zh-CN" altLang="en-US" sz="1600" dirty="0">
                <a:latin typeface="仿宋_GB2312" panose="02010609030101010101" pitchFamily="49" charset="-122"/>
                <a:ea typeface="仿宋_GB2312" panose="02010609030101010101" pitchFamily="49" charset="-122"/>
              </a:rPr>
              <a:t>   </a:t>
            </a:r>
            <a:r>
              <a:rPr lang="en-US" altLang="zh-CN" sz="1600" dirty="0">
                <a:latin typeface="+mn-ea"/>
              </a:rPr>
              <a:t>1</a:t>
            </a:r>
            <a:r>
              <a:rPr lang="zh-CN" altLang="en-US" sz="1600" dirty="0">
                <a:latin typeface="+mn-ea"/>
              </a:rPr>
              <a:t>、合作关系证明。（前面已说明）</a:t>
            </a:r>
            <a:endParaRPr lang="en-US" altLang="zh-CN" sz="1600" dirty="0">
              <a:latin typeface="+mn-ea"/>
            </a:endParaRPr>
          </a:p>
          <a:p>
            <a:pPr marL="285750" indent="-285750">
              <a:lnSpc>
                <a:spcPct val="120000"/>
              </a:lnSpc>
            </a:pPr>
            <a:r>
              <a:rPr lang="en-US" altLang="zh-CN" sz="1600" dirty="0">
                <a:latin typeface="+mn-ea"/>
              </a:rPr>
              <a:t>   2</a:t>
            </a:r>
            <a:r>
              <a:rPr lang="zh-CN" altLang="en-US" sz="1600" dirty="0">
                <a:latin typeface="+mn-ea"/>
              </a:rPr>
              <a:t>、单位公示文件。（同一单位只要对应一个公示材料附件上传；完成人所在单位不在完成单位里，也需要对应一个公示材料附件上传，不重复上传；必须一一对应上传）</a:t>
            </a:r>
            <a:endParaRPr lang="en-US" altLang="zh-CN" sz="1600" dirty="0">
              <a:latin typeface="+mn-ea"/>
            </a:endParaRPr>
          </a:p>
          <a:p>
            <a:pPr marL="285750" indent="-285750">
              <a:lnSpc>
                <a:spcPct val="120000"/>
              </a:lnSpc>
            </a:pPr>
            <a:r>
              <a:rPr lang="en-US" altLang="zh-CN" dirty="0">
                <a:latin typeface="仿宋_GB2312" panose="02010609030101010101" pitchFamily="49" charset="-122"/>
                <a:ea typeface="仿宋_GB2312" panose="02010609030101010101" pitchFamily="49" charset="-122"/>
              </a:rPr>
              <a:t>   </a:t>
            </a:r>
            <a:endParaRPr lang="en-US" altLang="zh-CN" dirty="0">
              <a:latin typeface="仿宋_GB2312" panose="02010609030101010101" pitchFamily="49" charset="-122"/>
              <a:ea typeface="仿宋_GB2312" panose="02010609030101010101" pitchFamily="49" charset="-122"/>
            </a:endParaRPr>
          </a:p>
        </p:txBody>
      </p:sp>
      <p:pic>
        <p:nvPicPr>
          <p:cNvPr id="3" name="图片 2"/>
          <p:cNvPicPr>
            <a:picLocks noChangeAspect="1"/>
          </p:cNvPicPr>
          <p:nvPr/>
        </p:nvPicPr>
        <p:blipFill>
          <a:blip r:embed="rId2"/>
          <a:stretch>
            <a:fillRect/>
          </a:stretch>
        </p:blipFill>
        <p:spPr>
          <a:xfrm>
            <a:off x="841136" y="2824600"/>
            <a:ext cx="2911092" cy="2469094"/>
          </a:xfrm>
          <a:prstGeom prst="rect">
            <a:avLst/>
          </a:prstGeom>
        </p:spPr>
      </p:pic>
      <p:pic>
        <p:nvPicPr>
          <p:cNvPr id="4" name="图片 3"/>
          <p:cNvPicPr>
            <a:picLocks noChangeAspect="1"/>
          </p:cNvPicPr>
          <p:nvPr/>
        </p:nvPicPr>
        <p:blipFill>
          <a:blip r:embed="rId3"/>
          <a:stretch>
            <a:fillRect/>
          </a:stretch>
        </p:blipFill>
        <p:spPr>
          <a:xfrm>
            <a:off x="4301490" y="3838575"/>
            <a:ext cx="7751445" cy="278257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65779" y="342253"/>
            <a:ext cx="2047163"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提名书附件</a:t>
            </a:r>
            <a:r>
              <a:rPr lang="en-US" altLang="zh-CN" dirty="0">
                <a:solidFill>
                  <a:schemeClr val="bg1"/>
                </a:solidFill>
              </a:rPr>
              <a:t>4</a:t>
            </a:r>
            <a:endParaRPr lang="zh-CN" altLang="en-US" dirty="0">
              <a:solidFill>
                <a:schemeClr val="bg1"/>
              </a:solidFill>
            </a:endParaRPr>
          </a:p>
        </p:txBody>
      </p:sp>
      <p:sp>
        <p:nvSpPr>
          <p:cNvPr id="5" name="文本框 219"/>
          <p:cNvSpPr txBox="1"/>
          <p:nvPr/>
        </p:nvSpPr>
        <p:spPr>
          <a:xfrm>
            <a:off x="1217295" y="915670"/>
            <a:ext cx="9142730" cy="1308100"/>
          </a:xfrm>
          <a:prstGeom prst="rect">
            <a:avLst/>
          </a:prstGeom>
          <a:noFill/>
        </p:spPr>
        <p:txBody>
          <a:bodyPr wrap="square" rtlCol="0">
            <a:noAutofit/>
          </a:bodyPr>
          <a:lstStyle/>
          <a:p>
            <a:pPr marL="285750" indent="-285750">
              <a:lnSpc>
                <a:spcPct val="120000"/>
              </a:lnSpc>
            </a:pPr>
            <a:r>
              <a:rPr lang="en-US" altLang="zh-CN" sz="1600" dirty="0">
                <a:latin typeface="+mn-ea"/>
              </a:rPr>
              <a:t>1</a:t>
            </a:r>
            <a:r>
              <a:rPr lang="zh-CN" altLang="en-US" sz="1600" dirty="0">
                <a:latin typeface="+mn-ea"/>
              </a:rPr>
              <a:t>、</a:t>
            </a:r>
            <a:r>
              <a:rPr lang="en-US" altLang="zh-CN" sz="1600" dirty="0">
                <a:latin typeface="+mn-ea"/>
              </a:rPr>
              <a:t>PDF,</a:t>
            </a:r>
            <a:r>
              <a:rPr lang="zh-CN" altLang="en-US" sz="1600" dirty="0">
                <a:latin typeface="+mn-ea"/>
              </a:rPr>
              <a:t>每个附件上传一个电子材料，大小</a:t>
            </a:r>
            <a:r>
              <a:rPr lang="en-US" altLang="zh-CN" sz="1600" dirty="0">
                <a:latin typeface="+mn-ea"/>
              </a:rPr>
              <a:t>10M</a:t>
            </a:r>
            <a:r>
              <a:rPr lang="zh-CN" altLang="en-US" sz="1600" dirty="0">
                <a:latin typeface="+mn-ea"/>
              </a:rPr>
              <a:t>以内。</a:t>
            </a:r>
            <a:endParaRPr lang="en-US" altLang="zh-CN" sz="1600" dirty="0">
              <a:latin typeface="+mn-ea"/>
            </a:endParaRPr>
          </a:p>
          <a:p>
            <a:pPr marL="285750" indent="-285750">
              <a:lnSpc>
                <a:spcPct val="120000"/>
              </a:lnSpc>
            </a:pPr>
            <a:r>
              <a:rPr lang="en-US" altLang="zh-CN" sz="1600" dirty="0">
                <a:latin typeface="+mn-ea"/>
              </a:rPr>
              <a:t>2</a:t>
            </a:r>
            <a:r>
              <a:rPr lang="zh-CN" altLang="en-US" sz="1600" dirty="0">
                <a:latin typeface="+mn-ea"/>
              </a:rPr>
              <a:t>、附件主件集合待提交后，在查看页可下载。</a:t>
            </a:r>
            <a:endParaRPr lang="en-US" altLang="zh-CN" sz="1600" dirty="0">
              <a:latin typeface="+mn-ea"/>
            </a:endParaRPr>
          </a:p>
          <a:p>
            <a:pPr marL="285750" indent="-285750">
              <a:lnSpc>
                <a:spcPct val="120000"/>
              </a:lnSpc>
            </a:pPr>
            <a:r>
              <a:rPr lang="en-US" altLang="zh-CN" sz="1600" dirty="0">
                <a:latin typeface="+mn-ea"/>
              </a:rPr>
              <a:t>3</a:t>
            </a:r>
            <a:r>
              <a:rPr lang="zh-CN" altLang="en-US" sz="1600" dirty="0">
                <a:latin typeface="+mn-ea"/>
              </a:rPr>
              <a:t>、合作奖个人、组织前</a:t>
            </a:r>
            <a:r>
              <a:rPr lang="en-US" altLang="zh-CN" sz="1600" dirty="0">
                <a:latin typeface="+mn-ea"/>
              </a:rPr>
              <a:t>5</a:t>
            </a:r>
            <a:r>
              <a:rPr lang="zh-CN" altLang="en-US" sz="1600" dirty="0">
                <a:latin typeface="+mn-ea"/>
              </a:rPr>
              <a:t>项附件至少需要上传一项。</a:t>
            </a:r>
            <a:endParaRPr lang="en-US" altLang="zh-CN" sz="1600" dirty="0">
              <a:latin typeface="+mn-ea"/>
            </a:endParaRPr>
          </a:p>
          <a:p>
            <a:pPr marL="285750" indent="-285750">
              <a:lnSpc>
                <a:spcPct val="120000"/>
              </a:lnSpc>
            </a:pPr>
            <a:r>
              <a:rPr lang="en-US" altLang="zh-CN" sz="1600" dirty="0">
                <a:latin typeface="+mn-ea"/>
              </a:rPr>
              <a:t>4</a:t>
            </a:r>
            <a:r>
              <a:rPr lang="zh-CN" altLang="en-US" sz="1600" dirty="0">
                <a:latin typeface="+mn-ea"/>
              </a:rPr>
              <a:t>、论文（专著）、他引、知识产权和标准规范、公示材料、合作关系证明等需要一一对应上传。</a:t>
            </a:r>
            <a:endParaRPr lang="en-US" altLang="zh-CN" sz="1600" dirty="0">
              <a:latin typeface="+mn-ea"/>
            </a:endParaRPr>
          </a:p>
        </p:txBody>
      </p:sp>
      <p:pic>
        <p:nvPicPr>
          <p:cNvPr id="2" name="图片 1"/>
          <p:cNvPicPr>
            <a:picLocks noChangeAspect="1"/>
          </p:cNvPicPr>
          <p:nvPr>
            <p:custDataLst>
              <p:tags r:id="rId1"/>
            </p:custDataLst>
          </p:nvPr>
        </p:nvPicPr>
        <p:blipFill>
          <a:blip r:embed="rId2"/>
          <a:stretch>
            <a:fillRect/>
          </a:stretch>
        </p:blipFill>
        <p:spPr>
          <a:xfrm>
            <a:off x="348615" y="2427605"/>
            <a:ext cx="11182350" cy="3762375"/>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54938" y="348527"/>
            <a:ext cx="1851783" cy="338554"/>
          </a:xfrm>
          <a:prstGeom prst="rect">
            <a:avLst/>
          </a:prstGeom>
          <a:noFill/>
        </p:spPr>
        <p:txBody>
          <a:bodyPr wrap="square" rtlCol="0">
            <a:spAutoFit/>
          </a:bodyPr>
          <a:lstStyle/>
          <a:p>
            <a:r>
              <a:rPr lang="zh-CN" altLang="en-US" sz="1600" dirty="0">
                <a:solidFill>
                  <a:schemeClr val="bg1"/>
                </a:solidFill>
              </a:rPr>
              <a:t>申报</a:t>
            </a:r>
            <a:r>
              <a:rPr lang="en-US" altLang="zh-CN" sz="1600" dirty="0">
                <a:solidFill>
                  <a:schemeClr val="bg1"/>
                </a:solidFill>
              </a:rPr>
              <a:t>-</a:t>
            </a:r>
            <a:r>
              <a:rPr lang="zh-CN" altLang="en-US" sz="1600" dirty="0">
                <a:solidFill>
                  <a:schemeClr val="bg1"/>
                </a:solidFill>
              </a:rPr>
              <a:t>草稿保存</a:t>
            </a:r>
            <a:endParaRPr lang="zh-CN" altLang="en-US" sz="1600" dirty="0">
              <a:solidFill>
                <a:schemeClr val="bg1"/>
              </a:solidFill>
            </a:endParaRPr>
          </a:p>
        </p:txBody>
      </p:sp>
      <p:sp>
        <p:nvSpPr>
          <p:cNvPr id="5" name="文本框 219"/>
          <p:cNvSpPr txBox="1"/>
          <p:nvPr/>
        </p:nvSpPr>
        <p:spPr>
          <a:xfrm>
            <a:off x="754938" y="826321"/>
            <a:ext cx="10601320" cy="1271270"/>
          </a:xfrm>
          <a:prstGeom prst="rect">
            <a:avLst/>
          </a:prstGeom>
          <a:noFill/>
        </p:spPr>
        <p:txBody>
          <a:bodyPr wrap="square" rtlCol="0">
            <a:spAutoFit/>
          </a:bodyPr>
          <a:lstStyle/>
          <a:p>
            <a:pPr marL="285750" indent="-285750">
              <a:lnSpc>
                <a:spcPct val="120000"/>
              </a:lnSpc>
            </a:pPr>
            <a:r>
              <a:rPr lang="zh-CN" altLang="zh-CN" sz="1600" dirty="0"/>
              <a:t>点击</a:t>
            </a:r>
            <a:r>
              <a:rPr lang="zh-CN" altLang="zh-CN" sz="1600" b="1" dirty="0"/>
              <a:t>页面底部</a:t>
            </a:r>
            <a:r>
              <a:rPr lang="zh-CN" altLang="zh-CN" sz="1600" dirty="0"/>
              <a:t>的“</a:t>
            </a:r>
            <a:r>
              <a:rPr lang="zh-CN" altLang="zh-CN" sz="1600" b="1" dirty="0"/>
              <a:t>保存草稿</a:t>
            </a:r>
            <a:r>
              <a:rPr lang="zh-CN" altLang="zh-CN" sz="1600" dirty="0"/>
              <a:t>”按钮，将当前填写的内容进行保存，并将填报信息保存至“我的”</a:t>
            </a:r>
            <a:r>
              <a:rPr lang="en-US" altLang="zh-CN" sz="1600" dirty="0"/>
              <a:t>—</a:t>
            </a:r>
            <a:r>
              <a:rPr lang="zh-CN" altLang="zh-CN" sz="1600" dirty="0"/>
              <a:t>“</a:t>
            </a:r>
            <a:r>
              <a:rPr lang="zh-CN" altLang="en-US" sz="1600" dirty="0"/>
              <a:t>我的</a:t>
            </a:r>
            <a:r>
              <a:rPr lang="zh-CN" altLang="zh-CN" sz="1600" dirty="0"/>
              <a:t>草稿”列表。</a:t>
            </a:r>
            <a:r>
              <a:rPr lang="zh-CN" altLang="en-US" sz="1600" dirty="0"/>
              <a:t>（</a:t>
            </a:r>
            <a:r>
              <a:rPr lang="zh-CN" altLang="en-US" sz="1600" b="1" dirty="0">
                <a:solidFill>
                  <a:srgbClr val="FF0000"/>
                </a:solidFill>
              </a:rPr>
              <a:t>务必及时保存</a:t>
            </a:r>
            <a:r>
              <a:rPr lang="zh-CN" altLang="en-US" sz="1600" dirty="0"/>
              <a:t>，本人在测试过程中经常忘，导致数据没有存入）</a:t>
            </a:r>
            <a:endParaRPr lang="en-US" altLang="zh-CN" sz="1600" dirty="0"/>
          </a:p>
          <a:p>
            <a:pPr marL="285750" indent="-285750">
              <a:lnSpc>
                <a:spcPct val="120000"/>
              </a:lnSpc>
            </a:pPr>
            <a:r>
              <a:rPr lang="zh-CN" altLang="zh-CN" sz="1600" dirty="0"/>
              <a:t>再次登录系统时，</a:t>
            </a:r>
            <a:r>
              <a:rPr lang="zh-CN" altLang="en-US" sz="1600" dirty="0"/>
              <a:t>所</a:t>
            </a:r>
            <a:r>
              <a:rPr lang="zh-CN" altLang="zh-CN" sz="1600" dirty="0"/>
              <a:t>填报信息可在“</a:t>
            </a:r>
            <a:r>
              <a:rPr lang="zh-CN" altLang="en-US" sz="1600" b="1" dirty="0"/>
              <a:t>我的</a:t>
            </a:r>
            <a:r>
              <a:rPr lang="zh-CN" altLang="zh-CN" sz="1600" dirty="0"/>
              <a:t>”</a:t>
            </a:r>
            <a:r>
              <a:rPr lang="en-US" altLang="zh-CN" sz="1600" dirty="0"/>
              <a:t>—</a:t>
            </a:r>
            <a:r>
              <a:rPr lang="zh-CN" altLang="zh-CN" sz="1600" dirty="0"/>
              <a:t>“</a:t>
            </a:r>
            <a:r>
              <a:rPr lang="zh-CN" altLang="en-US" sz="1600" b="1" dirty="0"/>
              <a:t>我的</a:t>
            </a:r>
            <a:r>
              <a:rPr lang="zh-CN" altLang="zh-CN" sz="1600" b="1" dirty="0"/>
              <a:t>草稿</a:t>
            </a:r>
            <a:r>
              <a:rPr lang="zh-CN" altLang="zh-CN" sz="1600" dirty="0"/>
              <a:t>”中查找。（</a:t>
            </a:r>
            <a:r>
              <a:rPr lang="zh-CN" altLang="en-US" sz="1600" b="1" dirty="0">
                <a:latin typeface="仿宋_GB2312" panose="02010609030101010101" pitchFamily="49" charset="-122"/>
                <a:ea typeface="仿宋_GB2312" panose="02010609030101010101" pitchFamily="49" charset="-122"/>
                <a:sym typeface="+mn-ea"/>
              </a:rPr>
              <a:t>如把草稿删了，还要继续报奖的，需到奖励系统同步手工删除。</a:t>
            </a:r>
            <a:r>
              <a:rPr lang="zh-CN" altLang="zh-CN" sz="1600" dirty="0"/>
              <a:t>）</a:t>
            </a:r>
            <a:endParaRPr lang="zh-CN" altLang="en-US" sz="1600" dirty="0">
              <a:latin typeface="仿宋_GB2312" panose="02010609030101010101" pitchFamily="49" charset="-122"/>
              <a:ea typeface="仿宋_GB2312" panose="02010609030101010101" pitchFamily="49" charset="-122"/>
            </a:endParaRPr>
          </a:p>
        </p:txBody>
      </p:sp>
      <p:pic>
        <p:nvPicPr>
          <p:cNvPr id="4" name="图片 3"/>
          <p:cNvPicPr>
            <a:picLocks noChangeAspect="1"/>
          </p:cNvPicPr>
          <p:nvPr/>
        </p:nvPicPr>
        <p:blipFill>
          <a:blip r:embed="rId1"/>
          <a:stretch>
            <a:fillRect/>
          </a:stretch>
        </p:blipFill>
        <p:spPr>
          <a:xfrm>
            <a:off x="129257" y="1998531"/>
            <a:ext cx="5517382" cy="4381451"/>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5744210" y="1998345"/>
            <a:ext cx="6115050" cy="4311650"/>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090" y="348527"/>
            <a:ext cx="2647679" cy="369332"/>
          </a:xfrm>
          <a:prstGeom prst="rect">
            <a:avLst/>
          </a:prstGeom>
          <a:noFill/>
        </p:spPr>
        <p:txBody>
          <a:bodyPr wrap="square" rtlCol="0">
            <a:spAutoFit/>
          </a:bodyPr>
          <a:lstStyle/>
          <a:p>
            <a:r>
              <a:rPr lang="zh-CN" altLang="en-US" dirty="0">
                <a:solidFill>
                  <a:schemeClr val="bg1"/>
                </a:solidFill>
                <a:latin typeface="+mn-ea"/>
              </a:rPr>
              <a:t> 申报</a:t>
            </a:r>
            <a:r>
              <a:rPr lang="en-US" altLang="zh-CN" dirty="0">
                <a:solidFill>
                  <a:schemeClr val="bg1"/>
                </a:solidFill>
                <a:latin typeface="+mn-ea"/>
              </a:rPr>
              <a:t>-</a:t>
            </a:r>
            <a:r>
              <a:rPr lang="zh-CN" altLang="en-US" dirty="0">
                <a:solidFill>
                  <a:schemeClr val="bg1"/>
                </a:solidFill>
                <a:latin typeface="+mn-ea"/>
              </a:rPr>
              <a:t>奖励系统查看</a:t>
            </a:r>
            <a:endParaRPr lang="zh-CN" altLang="en-US" dirty="0">
              <a:solidFill>
                <a:schemeClr val="bg1"/>
              </a:solidFill>
              <a:latin typeface="+mn-ea"/>
            </a:endParaRPr>
          </a:p>
        </p:txBody>
      </p:sp>
      <p:sp>
        <p:nvSpPr>
          <p:cNvPr id="2" name="文本框 219"/>
          <p:cNvSpPr txBox="1"/>
          <p:nvPr/>
        </p:nvSpPr>
        <p:spPr>
          <a:xfrm>
            <a:off x="450215" y="782320"/>
            <a:ext cx="11307445" cy="982345"/>
          </a:xfrm>
          <a:prstGeom prst="rect">
            <a:avLst/>
          </a:prstGeom>
          <a:noFill/>
        </p:spPr>
        <p:txBody>
          <a:bodyPr wrap="square" rtlCol="0" anchor="ctr" anchorCtr="0">
            <a:noAutofit/>
          </a:bodyPr>
          <a:lstStyle/>
          <a:p>
            <a:pPr indent="0" fontAlgn="auto" latinLnBrk="1"/>
            <a:r>
              <a:rPr lang="zh-CN" altLang="en-US" dirty="0">
                <a:latin typeface="+mn-ea"/>
              </a:rPr>
              <a:t>申报用户进入省科学技术奖励系统（https://pm.kjt.zj.gov.cn/lib/cgdefault.html），通过个人或法人登录：</a:t>
            </a:r>
            <a:endParaRPr lang="en-US" altLang="zh-CN" dirty="0">
              <a:latin typeface="+mn-ea"/>
            </a:endParaRPr>
          </a:p>
          <a:p>
            <a:pPr indent="0" fontAlgn="auto" latinLnBrk="1"/>
            <a:r>
              <a:rPr lang="zh-CN" altLang="en-US" dirty="0">
                <a:latin typeface="+mn-ea"/>
              </a:rPr>
              <a:t>①已登录政务网的情况下，点击“跳转登录”即可直接登录。</a:t>
            </a:r>
            <a:endParaRPr lang="en-US" altLang="zh-CN" dirty="0">
              <a:latin typeface="+mn-ea"/>
            </a:endParaRPr>
          </a:p>
          <a:p>
            <a:pPr indent="0" fontAlgn="auto" latinLnBrk="1"/>
            <a:r>
              <a:rPr lang="zh-CN" altLang="en-US" dirty="0">
                <a:latin typeface="+mn-ea"/>
              </a:rPr>
              <a:t>②未登录政务网时，需在政务网输入相应的账号密码后登录。</a:t>
            </a:r>
            <a:endParaRPr lang="zh-CN" altLang="en-US" dirty="0">
              <a:latin typeface="+mn-ea"/>
            </a:endParaRPr>
          </a:p>
          <a:p>
            <a:pPr indent="0" fontAlgn="auto" latinLnBrk="1"/>
            <a:r>
              <a:rPr lang="zh-CN" altLang="en-US" b="1" dirty="0">
                <a:latin typeface="+mn-ea"/>
              </a:rPr>
              <a:t>注意</a:t>
            </a:r>
            <a:r>
              <a:rPr lang="zh-CN" altLang="en-US" dirty="0">
                <a:latin typeface="+mn-ea"/>
              </a:rPr>
              <a:t>：填报人在政务网填报用什么账号，此处就用什么账号登录。</a:t>
            </a:r>
            <a:endParaRPr lang="zh-CN" altLang="en-US" dirty="0">
              <a:latin typeface="+mn-ea"/>
            </a:endParaRPr>
          </a:p>
        </p:txBody>
      </p:sp>
      <p:pic>
        <p:nvPicPr>
          <p:cNvPr id="8" name="图片 7"/>
          <p:cNvPicPr>
            <a:picLocks noChangeAspect="1"/>
          </p:cNvPicPr>
          <p:nvPr/>
        </p:nvPicPr>
        <p:blipFill>
          <a:blip r:embed="rId1"/>
          <a:stretch>
            <a:fillRect/>
          </a:stretch>
        </p:blipFill>
        <p:spPr>
          <a:xfrm>
            <a:off x="382270" y="1903730"/>
            <a:ext cx="11633200" cy="525208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824459" y="348527"/>
            <a:ext cx="1379095" cy="369332"/>
          </a:xfrm>
          <a:prstGeom prst="rect">
            <a:avLst/>
          </a:prstGeom>
          <a:noFill/>
        </p:spPr>
        <p:txBody>
          <a:bodyPr wrap="square" rtlCol="0">
            <a:spAutoFit/>
          </a:bodyPr>
          <a:lstStyle/>
          <a:p>
            <a:pPr algn="ctr"/>
            <a:r>
              <a:rPr lang="zh-CN" altLang="en-US" dirty="0">
                <a:solidFill>
                  <a:schemeClr val="bg1"/>
                </a:solidFill>
              </a:rPr>
              <a:t>首页</a:t>
            </a:r>
            <a:endParaRPr lang="zh-CN" altLang="en-US" dirty="0">
              <a:solidFill>
                <a:schemeClr val="bg1"/>
              </a:solidFill>
            </a:endParaRPr>
          </a:p>
        </p:txBody>
      </p:sp>
      <p:sp>
        <p:nvSpPr>
          <p:cNvPr id="219" name="Freeform 60"/>
          <p:cNvSpPr/>
          <p:nvPr/>
        </p:nvSpPr>
        <p:spPr bwMode="auto">
          <a:xfrm>
            <a:off x="571471" y="1364520"/>
            <a:ext cx="505976"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文本框 219"/>
          <p:cNvSpPr txBox="1"/>
          <p:nvPr/>
        </p:nvSpPr>
        <p:spPr>
          <a:xfrm>
            <a:off x="134620" y="2192655"/>
            <a:ext cx="4690110" cy="470408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dirty="0">
                <a:latin typeface="仿宋_GB2312" panose="02010609030101010101" pitchFamily="49" charset="-122"/>
                <a:ea typeface="仿宋_GB2312" panose="02010609030101010101" pitchFamily="49" charset="-122"/>
              </a:rPr>
              <a:t>填报地址：</a:t>
            </a:r>
            <a:r>
              <a:rPr lang="zh-CN" altLang="en-US" dirty="0">
                <a:latin typeface="仿宋_GB2312" panose="02010609030101010101" pitchFamily="49" charset="-122"/>
                <a:ea typeface="仿宋_GB2312" panose="02010609030101010101" pitchFamily="49" charset="-122"/>
                <a:sym typeface="+mn-ea"/>
              </a:rPr>
              <a:t>浙江省政务服务网</a:t>
            </a:r>
            <a:endParaRPr lang="zh-CN" altLang="en-US" dirty="0">
              <a:latin typeface="仿宋_GB2312" panose="02010609030101010101" pitchFamily="49" charset="-122"/>
              <a:ea typeface="仿宋_GB2312" panose="02010609030101010101" pitchFamily="49" charset="-122"/>
              <a:sym typeface="+mn-ea"/>
            </a:endParaRPr>
          </a:p>
          <a:p>
            <a:pPr indent="0">
              <a:lnSpc>
                <a:spcPct val="120000"/>
              </a:lnSpc>
              <a:buFont typeface="Wingdings" panose="05000000000000000000" pitchFamily="2" charset="2"/>
              <a:buNone/>
            </a:pPr>
            <a:r>
              <a:rPr lang="zh-CN" altLang="en-US" b="1" dirty="0">
                <a:latin typeface="仿宋_GB2312" panose="02010609030101010101" pitchFamily="49" charset="-122"/>
                <a:ea typeface="仿宋_GB2312" panose="02010609030101010101" pitchFamily="49" charset="-122"/>
                <a:sym typeface="+mn-ea"/>
              </a:rPr>
              <a:t>https://www.zjzwfw.gov.cn</a:t>
            </a:r>
            <a:endParaRPr lang="zh-CN" altLang="en-US" b="1" dirty="0">
              <a:latin typeface="仿宋_GB2312" panose="02010609030101010101" pitchFamily="49" charset="-122"/>
              <a:ea typeface="仿宋_GB2312" panose="02010609030101010101" pitchFamily="49" charset="-122"/>
              <a:sym typeface="+mn-ea"/>
            </a:endParaRPr>
          </a:p>
          <a:p>
            <a:pPr indent="0">
              <a:lnSpc>
                <a:spcPct val="120000"/>
              </a:lnSpc>
              <a:buFont typeface="Wingdings" panose="05000000000000000000" pitchFamily="2" charset="2"/>
              <a:buNone/>
            </a:pPr>
            <a:endParaRPr lang="zh-CN" altLang="en-US" b="1" dirty="0">
              <a:latin typeface="仿宋_GB2312" panose="02010609030101010101" pitchFamily="49" charset="-122"/>
              <a:ea typeface="仿宋_GB2312" panose="02010609030101010101" pitchFamily="49" charset="-122"/>
              <a:sym typeface="+mn-ea"/>
            </a:endParaRPr>
          </a:p>
          <a:p>
            <a:pPr marL="285750" indent="-285750">
              <a:lnSpc>
                <a:spcPct val="120000"/>
              </a:lnSpc>
            </a:pPr>
            <a:r>
              <a:rPr lang="en-US" altLang="zh-CN" dirty="0">
                <a:latin typeface="仿宋_GB2312" panose="02010609030101010101" pitchFamily="49" charset="-122"/>
                <a:ea typeface="仿宋_GB2312" panose="02010609030101010101" pitchFamily="49" charset="-122"/>
              </a:rPr>
              <a:t>  </a:t>
            </a:r>
            <a:r>
              <a:rPr lang="zh-CN" altLang="en-US" dirty="0">
                <a:latin typeface="仿宋_GB2312" panose="02010609030101010101" pitchFamily="49" charset="-122"/>
                <a:ea typeface="仿宋_GB2312" panose="02010609030101010101" pitchFamily="49" charset="-122"/>
              </a:rPr>
              <a:t>培训政策资料、</a:t>
            </a:r>
            <a:r>
              <a:rPr lang="zh-CN" altLang="en-US" b="1" dirty="0">
                <a:solidFill>
                  <a:srgbClr val="FF0000"/>
                </a:solidFill>
                <a:latin typeface="仿宋_GB2312" panose="02010609030101010101" pitchFamily="49" charset="-122"/>
                <a:ea typeface="仿宋_GB2312" panose="02010609030101010101" pitchFamily="49" charset="-122"/>
                <a:sym typeface="+mn-ea"/>
              </a:rPr>
              <a:t>提交后修改、</a:t>
            </a:r>
            <a:r>
              <a:rPr lang="zh-CN" altLang="en-US" b="1" dirty="0">
                <a:solidFill>
                  <a:srgbClr val="FF0000"/>
                </a:solidFill>
                <a:latin typeface="仿宋_GB2312" panose="02010609030101010101" pitchFamily="49" charset="-122"/>
                <a:ea typeface="仿宋_GB2312" panose="02010609030101010101" pitchFamily="49" charset="-122"/>
              </a:rPr>
              <a:t>审核管理</a:t>
            </a:r>
            <a:r>
              <a:rPr lang="zh-CN" altLang="en-US" dirty="0">
                <a:latin typeface="仿宋_GB2312" panose="02010609030101010101" pitchFamily="49" charset="-122"/>
                <a:ea typeface="仿宋_GB2312" panose="02010609030101010101" pitchFamily="49" charset="-122"/>
              </a:rPr>
              <a:t>：浙江省科学技术奖励系统</a:t>
            </a:r>
            <a:endParaRPr lang="zh-CN" altLang="en-US" dirty="0">
              <a:latin typeface="仿宋_GB2312" panose="02010609030101010101" pitchFamily="49" charset="-122"/>
              <a:ea typeface="仿宋_GB2312" panose="02010609030101010101" pitchFamily="49" charset="-122"/>
            </a:endParaRPr>
          </a:p>
          <a:p>
            <a:pPr marL="285750" indent="-285750">
              <a:lnSpc>
                <a:spcPct val="120000"/>
              </a:lnSpc>
            </a:pPr>
            <a:r>
              <a:rPr lang="zh-CN" altLang="en-US" sz="1600" b="1" dirty="0">
                <a:solidFill>
                  <a:schemeClr val="tx1"/>
                </a:solidFill>
                <a:latin typeface="宋体" panose="02010600030101010101" pitchFamily="2" charset="-122"/>
                <a:ea typeface="宋体" panose="02010600030101010101" pitchFamily="2" charset="-122"/>
                <a:sym typeface="+mn-ea"/>
              </a:rPr>
              <a:t>https://pm.kjt.zj.gov.cn/lib/cgdefault.html</a:t>
            </a:r>
            <a:endParaRPr lang="en-US" altLang="zh-CN" sz="1600" dirty="0">
              <a:solidFill>
                <a:schemeClr val="tx1"/>
              </a:solidFill>
              <a:latin typeface="仿宋_GB2312" panose="02010609030101010101" pitchFamily="49" charset="-122"/>
              <a:ea typeface="仿宋_GB2312" panose="02010609030101010101" pitchFamily="49" charset="-122"/>
            </a:endParaRPr>
          </a:p>
          <a:p>
            <a:pPr marL="285750" indent="-285750">
              <a:lnSpc>
                <a:spcPct val="120000"/>
              </a:lnSpc>
              <a:buFont typeface="Wingdings" panose="05000000000000000000" pitchFamily="2" charset="2"/>
              <a:buChar char="n"/>
            </a:pP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dirty="0">
                <a:ea typeface="仿宋_GB2312" panose="02010609030101010101" pitchFamily="49" charset="-122"/>
              </a:rPr>
              <a:t>系统相关时间：</a:t>
            </a:r>
            <a:endParaRPr lang="zh-CN" altLang="en-US" dirty="0">
              <a:ea typeface="仿宋_GB2312" panose="02010609030101010101" pitchFamily="49" charset="-122"/>
            </a:endParaRPr>
          </a:p>
          <a:p>
            <a:pPr indent="0">
              <a:lnSpc>
                <a:spcPct val="120000"/>
              </a:lnSpc>
              <a:buFont typeface="Wingdings" panose="05000000000000000000" pitchFamily="2" charset="2"/>
              <a:buNone/>
            </a:pPr>
            <a:r>
              <a:rPr lang="zh-CN" altLang="en-US" dirty="0">
                <a:latin typeface="仿宋_GB2312" panose="02010609030101010101" pitchFamily="49" charset="-122"/>
                <a:ea typeface="仿宋_GB2312" panose="02010609030101010101" pitchFamily="49" charset="-122"/>
              </a:rPr>
              <a:t>填报截止时间为</a:t>
            </a:r>
            <a:r>
              <a:rPr lang="en-US" altLang="zh-CN" dirty="0">
                <a:solidFill>
                  <a:srgbClr val="FF0000"/>
                </a:solidFill>
                <a:latin typeface="仿宋_GB2312" panose="02010609030101010101" pitchFamily="49" charset="-122"/>
                <a:ea typeface="仿宋_GB2312" panose="02010609030101010101" pitchFamily="49" charset="-122"/>
              </a:rPr>
              <a:t>2024</a:t>
            </a:r>
            <a:r>
              <a:rPr lang="zh-CN" altLang="en-US" dirty="0">
                <a:solidFill>
                  <a:srgbClr val="FF0000"/>
                </a:solidFill>
                <a:latin typeface="仿宋_GB2312" panose="02010609030101010101" pitchFamily="49" charset="-122"/>
                <a:ea typeface="仿宋_GB2312" panose="02010609030101010101" pitchFamily="49" charset="-122"/>
              </a:rPr>
              <a:t>年</a:t>
            </a:r>
            <a:r>
              <a:rPr lang="en-US" altLang="zh-CN" dirty="0">
                <a:solidFill>
                  <a:srgbClr val="FF0000"/>
                </a:solidFill>
                <a:latin typeface="仿宋_GB2312" panose="02010609030101010101" pitchFamily="49" charset="-122"/>
                <a:ea typeface="仿宋_GB2312" panose="02010609030101010101" pitchFamily="49" charset="-122"/>
              </a:rPr>
              <a:t>8</a:t>
            </a:r>
            <a:r>
              <a:rPr lang="zh-CN" altLang="en-US" dirty="0">
                <a:solidFill>
                  <a:srgbClr val="FF0000"/>
                </a:solidFill>
                <a:latin typeface="仿宋_GB2312" panose="02010609030101010101" pitchFamily="49" charset="-122"/>
                <a:ea typeface="仿宋_GB2312" panose="02010609030101010101" pitchFamily="49" charset="-122"/>
              </a:rPr>
              <a:t>月</a:t>
            </a:r>
            <a:r>
              <a:rPr lang="en-US" altLang="zh-CN" dirty="0">
                <a:solidFill>
                  <a:srgbClr val="FF0000"/>
                </a:solidFill>
                <a:latin typeface="仿宋_GB2312" panose="02010609030101010101" pitchFamily="49" charset="-122"/>
                <a:ea typeface="仿宋_GB2312" panose="02010609030101010101" pitchFamily="49" charset="-122"/>
              </a:rPr>
              <a:t>20</a:t>
            </a:r>
            <a:r>
              <a:rPr lang="zh-CN" altLang="en-US" dirty="0">
                <a:solidFill>
                  <a:srgbClr val="FF0000"/>
                </a:solidFill>
                <a:latin typeface="仿宋_GB2312" panose="02010609030101010101" pitchFamily="49" charset="-122"/>
                <a:ea typeface="仿宋_GB2312" panose="02010609030101010101" pitchFamily="49" charset="-122"/>
              </a:rPr>
              <a:t>日</a:t>
            </a:r>
            <a:r>
              <a:rPr lang="en-US" altLang="zh-CN" dirty="0">
                <a:solidFill>
                  <a:srgbClr val="FF0000"/>
                </a:solidFill>
                <a:latin typeface="仿宋_GB2312" panose="02010609030101010101" pitchFamily="49" charset="-122"/>
                <a:ea typeface="仿宋_GB2312" panose="02010609030101010101" pitchFamily="49" charset="-122"/>
              </a:rPr>
              <a:t>18</a:t>
            </a:r>
            <a:r>
              <a:rPr lang="zh-CN" altLang="en-US" b="1" dirty="0">
                <a:solidFill>
                  <a:srgbClr val="FF0000"/>
                </a:solidFill>
                <a:latin typeface="仿宋_GB2312" panose="02010609030101010101" pitchFamily="49" charset="-122"/>
                <a:ea typeface="仿宋_GB2312" panose="02010609030101010101" pitchFamily="49" charset="-122"/>
              </a:rPr>
              <a:t>时</a:t>
            </a:r>
            <a:r>
              <a:rPr lang="zh-CN" altLang="en-US" dirty="0">
                <a:latin typeface="仿宋_GB2312" panose="02010609030101010101" pitchFamily="49" charset="-122"/>
                <a:ea typeface="仿宋_GB2312" panose="02010609030101010101" pitchFamily="49" charset="-122"/>
              </a:rPr>
              <a:t>整；</a:t>
            </a:r>
            <a:endParaRPr lang="zh-CN" altLang="en-US" dirty="0">
              <a:latin typeface="仿宋_GB2312" panose="02010609030101010101" pitchFamily="49" charset="-122"/>
              <a:ea typeface="仿宋_GB2312" panose="02010609030101010101" pitchFamily="49" charset="-122"/>
            </a:endParaRPr>
          </a:p>
          <a:p>
            <a:pPr indent="0">
              <a:lnSpc>
                <a:spcPct val="120000"/>
              </a:lnSpc>
              <a:buFont typeface="Wingdings" panose="05000000000000000000" pitchFamily="2" charset="2"/>
              <a:buNone/>
            </a:pPr>
            <a:r>
              <a:rPr lang="zh-CN" altLang="en-US" dirty="0">
                <a:latin typeface="仿宋_GB2312" panose="02010609030101010101" pitchFamily="49" charset="-122"/>
                <a:ea typeface="仿宋_GB2312" panose="02010609030101010101" pitchFamily="49" charset="-122"/>
              </a:rPr>
              <a:t>提名审核截止时间</a:t>
            </a:r>
            <a:r>
              <a:rPr lang="zh-CN" altLang="en-US" dirty="0">
                <a:latin typeface="仿宋_GB2312" panose="02010609030101010101" pitchFamily="49" charset="-122"/>
                <a:ea typeface="仿宋_GB2312" panose="02010609030101010101" pitchFamily="49" charset="-122"/>
                <a:sym typeface="+mn-ea"/>
              </a:rPr>
              <a:t>为</a:t>
            </a:r>
            <a:r>
              <a:rPr lang="en-US" altLang="zh-CN" dirty="0">
                <a:solidFill>
                  <a:srgbClr val="FF0000"/>
                </a:solidFill>
                <a:latin typeface="仿宋_GB2312" panose="02010609030101010101" pitchFamily="49" charset="-122"/>
                <a:ea typeface="仿宋_GB2312" panose="02010609030101010101" pitchFamily="49" charset="-122"/>
                <a:sym typeface="+mn-ea"/>
              </a:rPr>
              <a:t>2024</a:t>
            </a:r>
            <a:r>
              <a:rPr lang="zh-CN" altLang="en-US" dirty="0">
                <a:solidFill>
                  <a:srgbClr val="FF0000"/>
                </a:solidFill>
                <a:latin typeface="仿宋_GB2312" panose="02010609030101010101" pitchFamily="49" charset="-122"/>
                <a:ea typeface="仿宋_GB2312" panose="02010609030101010101" pitchFamily="49" charset="-122"/>
                <a:sym typeface="+mn-ea"/>
              </a:rPr>
              <a:t>年</a:t>
            </a:r>
            <a:r>
              <a:rPr lang="en-US" altLang="zh-CN" dirty="0">
                <a:solidFill>
                  <a:srgbClr val="FF0000"/>
                </a:solidFill>
                <a:latin typeface="仿宋_GB2312" panose="02010609030101010101" pitchFamily="49" charset="-122"/>
                <a:ea typeface="仿宋_GB2312" panose="02010609030101010101" pitchFamily="49" charset="-122"/>
                <a:sym typeface="+mn-ea"/>
              </a:rPr>
              <a:t>8</a:t>
            </a:r>
            <a:r>
              <a:rPr lang="zh-CN" altLang="en-US" dirty="0">
                <a:solidFill>
                  <a:srgbClr val="FF0000"/>
                </a:solidFill>
                <a:latin typeface="仿宋_GB2312" panose="02010609030101010101" pitchFamily="49" charset="-122"/>
                <a:ea typeface="仿宋_GB2312" panose="02010609030101010101" pitchFamily="49" charset="-122"/>
                <a:sym typeface="+mn-ea"/>
              </a:rPr>
              <a:t>月</a:t>
            </a:r>
            <a:r>
              <a:rPr lang="en-US" altLang="zh-CN" dirty="0">
                <a:solidFill>
                  <a:srgbClr val="FF0000"/>
                </a:solidFill>
                <a:latin typeface="仿宋_GB2312" panose="02010609030101010101" pitchFamily="49" charset="-122"/>
                <a:ea typeface="仿宋_GB2312" panose="02010609030101010101" pitchFamily="49" charset="-122"/>
                <a:sym typeface="+mn-ea"/>
              </a:rPr>
              <a:t>30</a:t>
            </a:r>
            <a:r>
              <a:rPr lang="zh-CN" altLang="en-US" dirty="0">
                <a:solidFill>
                  <a:srgbClr val="FF0000"/>
                </a:solidFill>
                <a:latin typeface="仿宋_GB2312" panose="02010609030101010101" pitchFamily="49" charset="-122"/>
                <a:ea typeface="仿宋_GB2312" panose="02010609030101010101" pitchFamily="49" charset="-122"/>
                <a:sym typeface="+mn-ea"/>
              </a:rPr>
              <a:t>日</a:t>
            </a:r>
            <a:r>
              <a:rPr lang="en-US" altLang="zh-CN" dirty="0">
                <a:solidFill>
                  <a:srgbClr val="FF0000"/>
                </a:solidFill>
                <a:latin typeface="仿宋_GB2312" panose="02010609030101010101" pitchFamily="49" charset="-122"/>
                <a:ea typeface="仿宋_GB2312" panose="02010609030101010101" pitchFamily="49" charset="-122"/>
                <a:sym typeface="+mn-ea"/>
              </a:rPr>
              <a:t>18</a:t>
            </a:r>
            <a:r>
              <a:rPr lang="zh-CN" altLang="en-US" b="1" dirty="0">
                <a:solidFill>
                  <a:srgbClr val="FF0000"/>
                </a:solidFill>
                <a:latin typeface="仿宋_GB2312" panose="02010609030101010101" pitchFamily="49" charset="-122"/>
                <a:ea typeface="仿宋_GB2312" panose="02010609030101010101" pitchFamily="49" charset="-122"/>
                <a:sym typeface="+mn-ea"/>
              </a:rPr>
              <a:t>时</a:t>
            </a:r>
            <a:r>
              <a:rPr lang="zh-CN" altLang="en-US" dirty="0">
                <a:latin typeface="仿宋_GB2312" panose="02010609030101010101" pitchFamily="49" charset="-122"/>
                <a:ea typeface="仿宋_GB2312" panose="02010609030101010101" pitchFamily="49" charset="-122"/>
                <a:sym typeface="+mn-ea"/>
              </a:rPr>
              <a:t>整；</a:t>
            </a:r>
            <a:endParaRPr lang="zh-CN" altLang="en-US" dirty="0">
              <a:latin typeface="仿宋_GB2312" panose="02010609030101010101" pitchFamily="49" charset="-122"/>
              <a:ea typeface="仿宋_GB2312" panose="02010609030101010101" pitchFamily="49" charset="-122"/>
            </a:endParaRPr>
          </a:p>
          <a:p>
            <a:pPr indent="0">
              <a:lnSpc>
                <a:spcPct val="120000"/>
              </a:lnSpc>
              <a:buFont typeface="Wingdings" panose="05000000000000000000" pitchFamily="2" charset="2"/>
              <a:buNone/>
            </a:pPr>
            <a:r>
              <a:rPr lang="en-US" altLang="zh-CN" dirty="0">
                <a:latin typeface="仿宋_GB2312" panose="02010609030101010101" pitchFamily="49" charset="-122"/>
                <a:ea typeface="仿宋_GB2312" panose="02010609030101010101" pitchFamily="49" charset="-122"/>
              </a:rPr>
              <a:t>签名、盖章的提名材料上传截止时间为</a:t>
            </a:r>
            <a:r>
              <a:rPr lang="en-US" altLang="zh-CN" dirty="0">
                <a:solidFill>
                  <a:srgbClr val="FF0000"/>
                </a:solidFill>
                <a:latin typeface="仿宋_GB2312" panose="02010609030101010101" pitchFamily="49" charset="-122"/>
                <a:ea typeface="仿宋_GB2312" panose="02010609030101010101" pitchFamily="49" charset="-122"/>
              </a:rPr>
              <a:t>2024</a:t>
            </a:r>
            <a:r>
              <a:rPr lang="zh-CN" altLang="en-US" dirty="0">
                <a:solidFill>
                  <a:srgbClr val="FF0000"/>
                </a:solidFill>
                <a:latin typeface="仿宋_GB2312" panose="02010609030101010101" pitchFamily="49" charset="-122"/>
                <a:ea typeface="仿宋_GB2312" panose="02010609030101010101" pitchFamily="49" charset="-122"/>
              </a:rPr>
              <a:t>年</a:t>
            </a:r>
            <a:r>
              <a:rPr lang="en-US" altLang="zh-CN" dirty="0">
                <a:solidFill>
                  <a:srgbClr val="FF0000"/>
                </a:solidFill>
                <a:latin typeface="仿宋_GB2312" panose="02010609030101010101" pitchFamily="49" charset="-122"/>
                <a:ea typeface="仿宋_GB2312" panose="02010609030101010101" pitchFamily="49" charset="-122"/>
              </a:rPr>
              <a:t>9月2日18时</a:t>
            </a:r>
            <a:r>
              <a:rPr lang="zh-CN" altLang="en-US" dirty="0">
                <a:latin typeface="仿宋_GB2312" panose="02010609030101010101" pitchFamily="49" charset="-122"/>
                <a:ea typeface="仿宋_GB2312" panose="02010609030101010101" pitchFamily="49" charset="-122"/>
                <a:sym typeface="+mn-ea"/>
              </a:rPr>
              <a:t>整。</a:t>
            </a:r>
            <a:endParaRPr lang="en-US" altLang="zh-CN" dirty="0">
              <a:latin typeface="仿宋_GB2312" panose="02010609030101010101" pitchFamily="49" charset="-122"/>
              <a:ea typeface="仿宋_GB2312" panose="02010609030101010101" pitchFamily="49" charset="-122"/>
            </a:endParaRPr>
          </a:p>
          <a:p>
            <a:pPr marL="285750" indent="-285750">
              <a:lnSpc>
                <a:spcPct val="120000"/>
              </a:lnSpc>
            </a:pP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n"/>
            </a:pP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1" name="圆角矩形 220"/>
          <p:cNvSpPr/>
          <p:nvPr/>
        </p:nvSpPr>
        <p:spPr>
          <a:xfrm>
            <a:off x="1296256" y="1508619"/>
            <a:ext cx="1095929" cy="436817"/>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简要说明</a:t>
            </a:r>
            <a:endParaRPr lang="zh-CN" altLang="en-US"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22" name="等腰三角形 221"/>
          <p:cNvSpPr/>
          <p:nvPr/>
        </p:nvSpPr>
        <p:spPr>
          <a:xfrm rot="16200000">
            <a:off x="1399693" y="1773658"/>
            <a:ext cx="74631" cy="13755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95800" y="348527"/>
            <a:ext cx="7918049" cy="5937013"/>
          </a:xfrm>
          <a:prstGeom prst="rect">
            <a:avLst/>
          </a:prstGeom>
        </p:spPr>
      </p:pic>
      <p:sp>
        <p:nvSpPr>
          <p:cNvPr id="43" name="椭圆 42"/>
          <p:cNvSpPr/>
          <p:nvPr/>
        </p:nvSpPr>
        <p:spPr>
          <a:xfrm>
            <a:off x="5619902" y="4894899"/>
            <a:ext cx="1080000" cy="1080000"/>
          </a:xfrm>
          <a:prstGeom prst="ellipse">
            <a:avLst/>
          </a:prstGeom>
          <a:solidFill>
            <a:srgbClr val="AA0C00"/>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822139" y="634310"/>
            <a:ext cx="1080000" cy="1080000"/>
          </a:xfrm>
          <a:prstGeom prst="ellipse">
            <a:avLst/>
          </a:prstGeom>
          <a:solidFill>
            <a:srgbClr val="00A5B8"/>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24520" y="3477223"/>
            <a:ext cx="1080000" cy="1080000"/>
          </a:xfrm>
          <a:prstGeom prst="ellipse">
            <a:avLst/>
          </a:prstGeom>
          <a:solidFill>
            <a:srgbClr val="FF8B00"/>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615140" y="2050023"/>
            <a:ext cx="1080000" cy="1080000"/>
          </a:xfrm>
          <a:prstGeom prst="ellipse">
            <a:avLst/>
          </a:prstGeom>
          <a:solidFill>
            <a:srgbClr val="87B81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101684" y="881922"/>
            <a:ext cx="561372"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01</a:t>
            </a:r>
            <a:endParaRPr lang="zh-CN" altLang="en-US" sz="3200" dirty="0">
              <a:solidFill>
                <a:schemeClr val="tx1">
                  <a:lumMod val="65000"/>
                  <a:lumOff val="35000"/>
                </a:schemeClr>
              </a:solidFill>
              <a:latin typeface="Impact" panose="020B0806030902050204" pitchFamily="34" charset="0"/>
            </a:endParaRPr>
          </a:p>
        </p:txBody>
      </p:sp>
      <p:sp>
        <p:nvSpPr>
          <p:cNvPr id="50" name="文本框 49"/>
          <p:cNvSpPr txBox="1"/>
          <p:nvPr/>
        </p:nvSpPr>
        <p:spPr>
          <a:xfrm>
            <a:off x="6887747" y="2297635"/>
            <a:ext cx="611065"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02</a:t>
            </a:r>
            <a:endParaRPr lang="zh-CN" altLang="en-US" sz="3200" dirty="0">
              <a:solidFill>
                <a:schemeClr val="tx1">
                  <a:lumMod val="65000"/>
                  <a:lumOff val="35000"/>
                </a:schemeClr>
              </a:solidFill>
              <a:latin typeface="Impact" panose="020B0806030902050204" pitchFamily="34" charset="0"/>
            </a:endParaRPr>
          </a:p>
        </p:txBody>
      </p:sp>
      <p:sp>
        <p:nvSpPr>
          <p:cNvPr id="52" name="文本框 51"/>
          <p:cNvSpPr txBox="1"/>
          <p:nvPr/>
        </p:nvSpPr>
        <p:spPr>
          <a:xfrm>
            <a:off x="6101684" y="3720073"/>
            <a:ext cx="622286"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03</a:t>
            </a:r>
            <a:endParaRPr lang="zh-CN" altLang="en-US" sz="3200" dirty="0">
              <a:solidFill>
                <a:schemeClr val="tx1">
                  <a:lumMod val="65000"/>
                  <a:lumOff val="35000"/>
                </a:schemeClr>
              </a:solidFill>
              <a:latin typeface="Impact" panose="020B0806030902050204" pitchFamily="34" charset="0"/>
            </a:endParaRPr>
          </a:p>
        </p:txBody>
      </p:sp>
      <p:sp>
        <p:nvSpPr>
          <p:cNvPr id="53" name="文本框 52"/>
          <p:cNvSpPr txBox="1"/>
          <p:nvPr/>
        </p:nvSpPr>
        <p:spPr>
          <a:xfrm>
            <a:off x="6887747" y="5142511"/>
            <a:ext cx="609462"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04</a:t>
            </a:r>
            <a:endParaRPr lang="zh-CN" altLang="en-US" sz="3200" dirty="0">
              <a:solidFill>
                <a:schemeClr val="tx1">
                  <a:lumMod val="65000"/>
                  <a:lumOff val="35000"/>
                </a:schemeClr>
              </a:solidFill>
              <a:latin typeface="Impact" panose="020B0806030902050204" pitchFamily="34" charset="0"/>
            </a:endParaRPr>
          </a:p>
        </p:txBody>
      </p:sp>
      <p:grpSp>
        <p:nvGrpSpPr>
          <p:cNvPr id="60" name="组合 59"/>
          <p:cNvGrpSpPr/>
          <p:nvPr/>
        </p:nvGrpSpPr>
        <p:grpSpPr>
          <a:xfrm>
            <a:off x="5799151" y="5096116"/>
            <a:ext cx="628650" cy="628650"/>
            <a:chOff x="4219575" y="4668838"/>
            <a:chExt cx="442913" cy="442913"/>
          </a:xfrm>
          <a:solidFill>
            <a:schemeClr val="bg1"/>
          </a:solidFill>
        </p:grpSpPr>
        <p:sp>
          <p:nvSpPr>
            <p:cNvPr id="7"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9"/>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11"/>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3"/>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4949858" y="808730"/>
            <a:ext cx="782387" cy="737204"/>
            <a:chOff x="4832350" y="1028700"/>
            <a:chExt cx="522288" cy="492126"/>
          </a:xfrm>
          <a:solidFill>
            <a:schemeClr val="bg1"/>
          </a:solidFill>
        </p:grpSpPr>
        <p:sp>
          <p:nvSpPr>
            <p:cNvPr id="17"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5069736" y="3577609"/>
            <a:ext cx="606133" cy="793747"/>
            <a:chOff x="4957763" y="3495675"/>
            <a:chExt cx="333375" cy="436563"/>
          </a:xfrm>
          <a:solidFill>
            <a:schemeClr val="bg1"/>
          </a:solidFill>
        </p:grpSpPr>
        <p:sp>
          <p:nvSpPr>
            <p:cNvPr id="27" name="Freeform 25"/>
            <p:cNvSpPr>
              <a:spLocks noEditPoints="1"/>
            </p:cNvSpPr>
            <p:nvPr/>
          </p:nvSpPr>
          <p:spPr bwMode="auto">
            <a:xfrm>
              <a:off x="4957763" y="3495675"/>
              <a:ext cx="333375" cy="436563"/>
            </a:xfrm>
            <a:custGeom>
              <a:avLst/>
              <a:gdLst>
                <a:gd name="T0" fmla="*/ 33 w 88"/>
                <a:gd name="T1" fmla="*/ 8 h 116"/>
                <a:gd name="T2" fmla="*/ 38 w 88"/>
                <a:gd name="T3" fmla="*/ 6 h 116"/>
                <a:gd name="T4" fmla="*/ 42 w 88"/>
                <a:gd name="T5" fmla="*/ 7 h 116"/>
                <a:gd name="T6" fmla="*/ 46 w 88"/>
                <a:gd name="T7" fmla="*/ 6 h 116"/>
                <a:gd name="T8" fmla="*/ 51 w 88"/>
                <a:gd name="T9" fmla="*/ 9 h 116"/>
                <a:gd name="T10" fmla="*/ 57 w 88"/>
                <a:gd name="T11" fmla="*/ 12 h 116"/>
                <a:gd name="T12" fmla="*/ 60 w 88"/>
                <a:gd name="T13" fmla="*/ 17 h 116"/>
                <a:gd name="T14" fmla="*/ 62 w 88"/>
                <a:gd name="T15" fmla="*/ 22 h 116"/>
                <a:gd name="T16" fmla="*/ 61 w 88"/>
                <a:gd name="T17" fmla="*/ 28 h 116"/>
                <a:gd name="T18" fmla="*/ 49 w 88"/>
                <a:gd name="T19" fmla="*/ 41 h 116"/>
                <a:gd name="T20" fmla="*/ 52 w 88"/>
                <a:gd name="T21" fmla="*/ 46 h 116"/>
                <a:gd name="T22" fmla="*/ 50 w 88"/>
                <a:gd name="T23" fmla="*/ 48 h 116"/>
                <a:gd name="T24" fmla="*/ 47 w 88"/>
                <a:gd name="T25" fmla="*/ 48 h 116"/>
                <a:gd name="T26" fmla="*/ 43 w 88"/>
                <a:gd name="T27" fmla="*/ 41 h 116"/>
                <a:gd name="T28" fmla="*/ 38 w 88"/>
                <a:gd name="T29" fmla="*/ 36 h 116"/>
                <a:gd name="T30" fmla="*/ 34 w 88"/>
                <a:gd name="T31" fmla="*/ 37 h 116"/>
                <a:gd name="T32" fmla="*/ 28 w 88"/>
                <a:gd name="T33" fmla="*/ 33 h 116"/>
                <a:gd name="T34" fmla="*/ 23 w 88"/>
                <a:gd name="T35" fmla="*/ 33 h 116"/>
                <a:gd name="T36" fmla="*/ 14 w 88"/>
                <a:gd name="T37" fmla="*/ 25 h 116"/>
                <a:gd name="T38" fmla="*/ 16 w 88"/>
                <a:gd name="T39" fmla="*/ 18 h 116"/>
                <a:gd name="T40" fmla="*/ 20 w 88"/>
                <a:gd name="T41" fmla="*/ 14 h 116"/>
                <a:gd name="T42" fmla="*/ 25 w 88"/>
                <a:gd name="T43" fmla="*/ 10 h 116"/>
                <a:gd name="T44" fmla="*/ 27 w 88"/>
                <a:gd name="T45" fmla="*/ 10 h 116"/>
                <a:gd name="T46" fmla="*/ 31 w 88"/>
                <a:gd name="T47" fmla="*/ 7 h 116"/>
                <a:gd name="T48" fmla="*/ 33 w 88"/>
                <a:gd name="T49" fmla="*/ 8 h 116"/>
                <a:gd name="T50" fmla="*/ 39 w 88"/>
                <a:gd name="T51" fmla="*/ 0 h 116"/>
                <a:gd name="T52" fmla="*/ 5 w 88"/>
                <a:gd name="T53" fmla="*/ 27 h 116"/>
                <a:gd name="T54" fmla="*/ 3 w 88"/>
                <a:gd name="T55" fmla="*/ 34 h 116"/>
                <a:gd name="T56" fmla="*/ 5 w 88"/>
                <a:gd name="T57" fmla="*/ 38 h 116"/>
                <a:gd name="T58" fmla="*/ 1 w 88"/>
                <a:gd name="T59" fmla="*/ 51 h 116"/>
                <a:gd name="T60" fmla="*/ 2 w 88"/>
                <a:gd name="T61" fmla="*/ 55 h 116"/>
                <a:gd name="T62" fmla="*/ 7 w 88"/>
                <a:gd name="T63" fmla="*/ 55 h 116"/>
                <a:gd name="T64" fmla="*/ 6 w 88"/>
                <a:gd name="T65" fmla="*/ 58 h 116"/>
                <a:gd name="T66" fmla="*/ 9 w 88"/>
                <a:gd name="T67" fmla="*/ 61 h 116"/>
                <a:gd name="T68" fmla="*/ 7 w 88"/>
                <a:gd name="T69" fmla="*/ 64 h 116"/>
                <a:gd name="T70" fmla="*/ 9 w 88"/>
                <a:gd name="T71" fmla="*/ 67 h 116"/>
                <a:gd name="T72" fmla="*/ 9 w 88"/>
                <a:gd name="T73" fmla="*/ 73 h 116"/>
                <a:gd name="T74" fmla="*/ 14 w 88"/>
                <a:gd name="T75" fmla="*/ 77 h 116"/>
                <a:gd name="T76" fmla="*/ 25 w 88"/>
                <a:gd name="T77" fmla="*/ 79 h 116"/>
                <a:gd name="T78" fmla="*/ 31 w 88"/>
                <a:gd name="T79" fmla="*/ 97 h 116"/>
                <a:gd name="T80" fmla="*/ 21 w 88"/>
                <a:gd name="T81" fmla="*/ 116 h 116"/>
                <a:gd name="T82" fmla="*/ 88 w 88"/>
                <a:gd name="T83" fmla="*/ 116 h 116"/>
                <a:gd name="T84" fmla="*/ 74 w 88"/>
                <a:gd name="T85" fmla="*/ 85 h 116"/>
                <a:gd name="T86" fmla="*/ 68 w 88"/>
                <a:gd name="T87" fmla="*/ 47 h 116"/>
                <a:gd name="T88" fmla="*/ 43 w 88"/>
                <a:gd name="T89" fmla="*/ 0 h 116"/>
                <a:gd name="T90" fmla="*/ 39 w 88"/>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16">
                  <a:moveTo>
                    <a:pt x="33" y="8"/>
                  </a:moveTo>
                  <a:cubicBezTo>
                    <a:pt x="33" y="8"/>
                    <a:pt x="35" y="6"/>
                    <a:pt x="38" y="6"/>
                  </a:cubicBezTo>
                  <a:cubicBezTo>
                    <a:pt x="39" y="6"/>
                    <a:pt x="40" y="7"/>
                    <a:pt x="42" y="7"/>
                  </a:cubicBezTo>
                  <a:cubicBezTo>
                    <a:pt x="42" y="7"/>
                    <a:pt x="44" y="6"/>
                    <a:pt x="46" y="6"/>
                  </a:cubicBezTo>
                  <a:cubicBezTo>
                    <a:pt x="48" y="6"/>
                    <a:pt x="50" y="7"/>
                    <a:pt x="51" y="9"/>
                  </a:cubicBezTo>
                  <a:cubicBezTo>
                    <a:pt x="51" y="9"/>
                    <a:pt x="57" y="10"/>
                    <a:pt x="57" y="12"/>
                  </a:cubicBezTo>
                  <a:cubicBezTo>
                    <a:pt x="57" y="12"/>
                    <a:pt x="61" y="14"/>
                    <a:pt x="60" y="17"/>
                  </a:cubicBezTo>
                  <a:cubicBezTo>
                    <a:pt x="60" y="17"/>
                    <a:pt x="64" y="19"/>
                    <a:pt x="62" y="22"/>
                  </a:cubicBezTo>
                  <a:cubicBezTo>
                    <a:pt x="62" y="22"/>
                    <a:pt x="66" y="26"/>
                    <a:pt x="61" y="28"/>
                  </a:cubicBezTo>
                  <a:cubicBezTo>
                    <a:pt x="63" y="30"/>
                    <a:pt x="66" y="39"/>
                    <a:pt x="49" y="41"/>
                  </a:cubicBezTo>
                  <a:cubicBezTo>
                    <a:pt x="52" y="46"/>
                    <a:pt x="52" y="46"/>
                    <a:pt x="52" y="46"/>
                  </a:cubicBezTo>
                  <a:cubicBezTo>
                    <a:pt x="52" y="46"/>
                    <a:pt x="51" y="48"/>
                    <a:pt x="50" y="48"/>
                  </a:cubicBezTo>
                  <a:cubicBezTo>
                    <a:pt x="49" y="48"/>
                    <a:pt x="48" y="48"/>
                    <a:pt x="47" y="48"/>
                  </a:cubicBezTo>
                  <a:cubicBezTo>
                    <a:pt x="43" y="41"/>
                    <a:pt x="43" y="41"/>
                    <a:pt x="43" y="41"/>
                  </a:cubicBezTo>
                  <a:cubicBezTo>
                    <a:pt x="43" y="41"/>
                    <a:pt x="38" y="39"/>
                    <a:pt x="38" y="36"/>
                  </a:cubicBezTo>
                  <a:cubicBezTo>
                    <a:pt x="38" y="36"/>
                    <a:pt x="36" y="37"/>
                    <a:pt x="34" y="37"/>
                  </a:cubicBezTo>
                  <a:cubicBezTo>
                    <a:pt x="32" y="37"/>
                    <a:pt x="29" y="36"/>
                    <a:pt x="28" y="33"/>
                  </a:cubicBezTo>
                  <a:cubicBezTo>
                    <a:pt x="28" y="33"/>
                    <a:pt x="26" y="33"/>
                    <a:pt x="23" y="33"/>
                  </a:cubicBezTo>
                  <a:cubicBezTo>
                    <a:pt x="19" y="33"/>
                    <a:pt x="14" y="32"/>
                    <a:pt x="14" y="25"/>
                  </a:cubicBezTo>
                  <a:cubicBezTo>
                    <a:pt x="14" y="25"/>
                    <a:pt x="13" y="20"/>
                    <a:pt x="16" y="18"/>
                  </a:cubicBezTo>
                  <a:cubicBezTo>
                    <a:pt x="16" y="18"/>
                    <a:pt x="16" y="14"/>
                    <a:pt x="20" y="14"/>
                  </a:cubicBezTo>
                  <a:cubicBezTo>
                    <a:pt x="20" y="14"/>
                    <a:pt x="21" y="10"/>
                    <a:pt x="25" y="10"/>
                  </a:cubicBezTo>
                  <a:cubicBezTo>
                    <a:pt x="26" y="10"/>
                    <a:pt x="26" y="10"/>
                    <a:pt x="27" y="10"/>
                  </a:cubicBezTo>
                  <a:cubicBezTo>
                    <a:pt x="27" y="10"/>
                    <a:pt x="28" y="7"/>
                    <a:pt x="31" y="7"/>
                  </a:cubicBezTo>
                  <a:cubicBezTo>
                    <a:pt x="32" y="7"/>
                    <a:pt x="33" y="7"/>
                    <a:pt x="33" y="8"/>
                  </a:cubicBezTo>
                  <a:moveTo>
                    <a:pt x="39" y="0"/>
                  </a:moveTo>
                  <a:cubicBezTo>
                    <a:pt x="28" y="0"/>
                    <a:pt x="5" y="6"/>
                    <a:pt x="5" y="27"/>
                  </a:cubicBezTo>
                  <a:cubicBezTo>
                    <a:pt x="4" y="29"/>
                    <a:pt x="4" y="31"/>
                    <a:pt x="3" y="34"/>
                  </a:cubicBezTo>
                  <a:cubicBezTo>
                    <a:pt x="3" y="34"/>
                    <a:pt x="3" y="35"/>
                    <a:pt x="5" y="38"/>
                  </a:cubicBezTo>
                  <a:cubicBezTo>
                    <a:pt x="1" y="51"/>
                    <a:pt x="1" y="51"/>
                    <a:pt x="1" y="51"/>
                  </a:cubicBezTo>
                  <a:cubicBezTo>
                    <a:pt x="1" y="51"/>
                    <a:pt x="0" y="54"/>
                    <a:pt x="2" y="55"/>
                  </a:cubicBezTo>
                  <a:cubicBezTo>
                    <a:pt x="7" y="55"/>
                    <a:pt x="7" y="55"/>
                    <a:pt x="7" y="55"/>
                  </a:cubicBezTo>
                  <a:cubicBezTo>
                    <a:pt x="6" y="58"/>
                    <a:pt x="6" y="58"/>
                    <a:pt x="6" y="58"/>
                  </a:cubicBezTo>
                  <a:cubicBezTo>
                    <a:pt x="6" y="58"/>
                    <a:pt x="6" y="60"/>
                    <a:pt x="9" y="61"/>
                  </a:cubicBezTo>
                  <a:cubicBezTo>
                    <a:pt x="9" y="61"/>
                    <a:pt x="6" y="63"/>
                    <a:pt x="7" y="64"/>
                  </a:cubicBezTo>
                  <a:cubicBezTo>
                    <a:pt x="9" y="67"/>
                    <a:pt x="9" y="67"/>
                    <a:pt x="9" y="67"/>
                  </a:cubicBezTo>
                  <a:cubicBezTo>
                    <a:pt x="9" y="67"/>
                    <a:pt x="8" y="71"/>
                    <a:pt x="9" y="73"/>
                  </a:cubicBezTo>
                  <a:cubicBezTo>
                    <a:pt x="9" y="73"/>
                    <a:pt x="10" y="76"/>
                    <a:pt x="14" y="77"/>
                  </a:cubicBezTo>
                  <a:cubicBezTo>
                    <a:pt x="14" y="77"/>
                    <a:pt x="24" y="78"/>
                    <a:pt x="25" y="79"/>
                  </a:cubicBezTo>
                  <a:cubicBezTo>
                    <a:pt x="28" y="80"/>
                    <a:pt x="33" y="95"/>
                    <a:pt x="31" y="97"/>
                  </a:cubicBezTo>
                  <a:cubicBezTo>
                    <a:pt x="29" y="99"/>
                    <a:pt x="23" y="107"/>
                    <a:pt x="21" y="116"/>
                  </a:cubicBezTo>
                  <a:cubicBezTo>
                    <a:pt x="88" y="116"/>
                    <a:pt x="88" y="116"/>
                    <a:pt x="88" y="116"/>
                  </a:cubicBezTo>
                  <a:cubicBezTo>
                    <a:pt x="88" y="116"/>
                    <a:pt x="87" y="101"/>
                    <a:pt x="74" y="85"/>
                  </a:cubicBezTo>
                  <a:cubicBezTo>
                    <a:pt x="74" y="85"/>
                    <a:pt x="62" y="69"/>
                    <a:pt x="68" y="47"/>
                  </a:cubicBezTo>
                  <a:cubicBezTo>
                    <a:pt x="68" y="47"/>
                    <a:pt x="84" y="6"/>
                    <a:pt x="43" y="0"/>
                  </a:cubicBezTo>
                  <a:cubicBezTo>
                    <a:pt x="42" y="0"/>
                    <a:pt x="41" y="0"/>
                    <a:pt x="39"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5006975" y="3517900"/>
              <a:ext cx="200025" cy="158750"/>
            </a:xfrm>
            <a:custGeom>
              <a:avLst/>
              <a:gdLst>
                <a:gd name="T0" fmla="*/ 25 w 53"/>
                <a:gd name="T1" fmla="*/ 0 h 42"/>
                <a:gd name="T2" fmla="*/ 20 w 53"/>
                <a:gd name="T3" fmla="*/ 2 h 42"/>
                <a:gd name="T4" fmla="*/ 18 w 53"/>
                <a:gd name="T5" fmla="*/ 1 h 42"/>
                <a:gd name="T6" fmla="*/ 14 w 53"/>
                <a:gd name="T7" fmla="*/ 4 h 42"/>
                <a:gd name="T8" fmla="*/ 12 w 53"/>
                <a:gd name="T9" fmla="*/ 4 h 42"/>
                <a:gd name="T10" fmla="*/ 7 w 53"/>
                <a:gd name="T11" fmla="*/ 8 h 42"/>
                <a:gd name="T12" fmla="*/ 3 w 53"/>
                <a:gd name="T13" fmla="*/ 12 h 42"/>
                <a:gd name="T14" fmla="*/ 1 w 53"/>
                <a:gd name="T15" fmla="*/ 19 h 42"/>
                <a:gd name="T16" fmla="*/ 10 w 53"/>
                <a:gd name="T17" fmla="*/ 27 h 42"/>
                <a:gd name="T18" fmla="*/ 15 w 53"/>
                <a:gd name="T19" fmla="*/ 27 h 42"/>
                <a:gd name="T20" fmla="*/ 21 w 53"/>
                <a:gd name="T21" fmla="*/ 31 h 42"/>
                <a:gd name="T22" fmla="*/ 25 w 53"/>
                <a:gd name="T23" fmla="*/ 30 h 42"/>
                <a:gd name="T24" fmla="*/ 30 w 53"/>
                <a:gd name="T25" fmla="*/ 35 h 42"/>
                <a:gd name="T26" fmla="*/ 34 w 53"/>
                <a:gd name="T27" fmla="*/ 42 h 42"/>
                <a:gd name="T28" fmla="*/ 37 w 53"/>
                <a:gd name="T29" fmla="*/ 42 h 42"/>
                <a:gd name="T30" fmla="*/ 39 w 53"/>
                <a:gd name="T31" fmla="*/ 40 h 42"/>
                <a:gd name="T32" fmla="*/ 36 w 53"/>
                <a:gd name="T33" fmla="*/ 35 h 42"/>
                <a:gd name="T34" fmla="*/ 48 w 53"/>
                <a:gd name="T35" fmla="*/ 22 h 42"/>
                <a:gd name="T36" fmla="*/ 49 w 53"/>
                <a:gd name="T37" fmla="*/ 16 h 42"/>
                <a:gd name="T38" fmla="*/ 47 w 53"/>
                <a:gd name="T39" fmla="*/ 11 h 42"/>
                <a:gd name="T40" fmla="*/ 44 w 53"/>
                <a:gd name="T41" fmla="*/ 6 h 42"/>
                <a:gd name="T42" fmla="*/ 38 w 53"/>
                <a:gd name="T43" fmla="*/ 3 h 42"/>
                <a:gd name="T44" fmla="*/ 33 w 53"/>
                <a:gd name="T45" fmla="*/ 0 h 42"/>
                <a:gd name="T46" fmla="*/ 29 w 53"/>
                <a:gd name="T47" fmla="*/ 1 h 42"/>
                <a:gd name="T48" fmla="*/ 25 w 53"/>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42">
                  <a:moveTo>
                    <a:pt x="25" y="0"/>
                  </a:moveTo>
                  <a:cubicBezTo>
                    <a:pt x="22" y="0"/>
                    <a:pt x="20" y="2"/>
                    <a:pt x="20" y="2"/>
                  </a:cubicBezTo>
                  <a:cubicBezTo>
                    <a:pt x="20" y="1"/>
                    <a:pt x="19" y="1"/>
                    <a:pt x="18" y="1"/>
                  </a:cubicBezTo>
                  <a:cubicBezTo>
                    <a:pt x="15" y="1"/>
                    <a:pt x="14" y="4"/>
                    <a:pt x="14" y="4"/>
                  </a:cubicBezTo>
                  <a:cubicBezTo>
                    <a:pt x="13" y="4"/>
                    <a:pt x="13" y="4"/>
                    <a:pt x="12" y="4"/>
                  </a:cubicBezTo>
                  <a:cubicBezTo>
                    <a:pt x="8" y="4"/>
                    <a:pt x="7" y="8"/>
                    <a:pt x="7" y="8"/>
                  </a:cubicBezTo>
                  <a:cubicBezTo>
                    <a:pt x="3" y="8"/>
                    <a:pt x="3" y="12"/>
                    <a:pt x="3" y="12"/>
                  </a:cubicBezTo>
                  <a:cubicBezTo>
                    <a:pt x="0" y="14"/>
                    <a:pt x="1" y="19"/>
                    <a:pt x="1" y="19"/>
                  </a:cubicBezTo>
                  <a:cubicBezTo>
                    <a:pt x="1" y="26"/>
                    <a:pt x="6" y="27"/>
                    <a:pt x="10" y="27"/>
                  </a:cubicBezTo>
                  <a:cubicBezTo>
                    <a:pt x="13" y="27"/>
                    <a:pt x="15" y="27"/>
                    <a:pt x="15" y="27"/>
                  </a:cubicBezTo>
                  <a:cubicBezTo>
                    <a:pt x="16" y="30"/>
                    <a:pt x="19" y="31"/>
                    <a:pt x="21" y="31"/>
                  </a:cubicBezTo>
                  <a:cubicBezTo>
                    <a:pt x="23" y="31"/>
                    <a:pt x="25" y="30"/>
                    <a:pt x="25" y="30"/>
                  </a:cubicBezTo>
                  <a:cubicBezTo>
                    <a:pt x="25" y="33"/>
                    <a:pt x="30" y="35"/>
                    <a:pt x="30" y="35"/>
                  </a:cubicBezTo>
                  <a:cubicBezTo>
                    <a:pt x="34" y="42"/>
                    <a:pt x="34" y="42"/>
                    <a:pt x="34" y="42"/>
                  </a:cubicBezTo>
                  <a:cubicBezTo>
                    <a:pt x="35" y="42"/>
                    <a:pt x="36" y="42"/>
                    <a:pt x="37" y="42"/>
                  </a:cubicBezTo>
                  <a:cubicBezTo>
                    <a:pt x="38" y="42"/>
                    <a:pt x="39" y="40"/>
                    <a:pt x="39" y="40"/>
                  </a:cubicBezTo>
                  <a:cubicBezTo>
                    <a:pt x="36" y="35"/>
                    <a:pt x="36" y="35"/>
                    <a:pt x="36" y="35"/>
                  </a:cubicBezTo>
                  <a:cubicBezTo>
                    <a:pt x="53" y="33"/>
                    <a:pt x="50" y="24"/>
                    <a:pt x="48" y="22"/>
                  </a:cubicBezTo>
                  <a:cubicBezTo>
                    <a:pt x="53" y="20"/>
                    <a:pt x="49" y="16"/>
                    <a:pt x="49" y="16"/>
                  </a:cubicBezTo>
                  <a:cubicBezTo>
                    <a:pt x="51" y="13"/>
                    <a:pt x="47" y="11"/>
                    <a:pt x="47" y="11"/>
                  </a:cubicBezTo>
                  <a:cubicBezTo>
                    <a:pt x="48" y="8"/>
                    <a:pt x="44" y="6"/>
                    <a:pt x="44" y="6"/>
                  </a:cubicBezTo>
                  <a:cubicBezTo>
                    <a:pt x="44" y="4"/>
                    <a:pt x="38" y="3"/>
                    <a:pt x="38" y="3"/>
                  </a:cubicBezTo>
                  <a:cubicBezTo>
                    <a:pt x="37" y="1"/>
                    <a:pt x="35" y="0"/>
                    <a:pt x="33" y="0"/>
                  </a:cubicBezTo>
                  <a:cubicBezTo>
                    <a:pt x="31" y="0"/>
                    <a:pt x="29" y="1"/>
                    <a:pt x="29"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5656254" y="2277016"/>
            <a:ext cx="919207" cy="626012"/>
            <a:chOff x="4156075" y="2292350"/>
            <a:chExt cx="552450" cy="376238"/>
          </a:xfrm>
          <a:solidFill>
            <a:schemeClr val="bg1"/>
          </a:solidFill>
        </p:grpSpPr>
        <p:sp>
          <p:nvSpPr>
            <p:cNvPr id="29"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33"/>
            <p:cNvSpPr>
              <a:spLocks noChangeArrowheads="1"/>
            </p:cNvSpPr>
            <p:nvPr/>
          </p:nvSpPr>
          <p:spPr bwMode="auto">
            <a:xfrm>
              <a:off x="4205288" y="2333625"/>
              <a:ext cx="11588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8"/>
            <p:cNvSpPr>
              <a:spLocks noChangeArrowheads="1"/>
            </p:cNvSpPr>
            <p:nvPr/>
          </p:nvSpPr>
          <p:spPr bwMode="auto">
            <a:xfrm>
              <a:off x="4541838" y="2333625"/>
              <a:ext cx="117475"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4" name="文本框 103"/>
          <p:cNvSpPr txBox="1"/>
          <p:nvPr/>
        </p:nvSpPr>
        <p:spPr>
          <a:xfrm>
            <a:off x="7963682" y="2398753"/>
            <a:ext cx="4450167" cy="369332"/>
          </a:xfrm>
          <a:prstGeom prst="rect">
            <a:avLst/>
          </a:prstGeom>
          <a:noFill/>
        </p:spPr>
        <p:txBody>
          <a:bodyPr wrap="square" rtlCol="0">
            <a:spAutoFit/>
          </a:bodyPr>
          <a:lstStyle/>
          <a:p>
            <a:r>
              <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注册、登录</a:t>
            </a:r>
            <a:endPar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5" name="文本框 104"/>
          <p:cNvSpPr txBox="1"/>
          <p:nvPr/>
        </p:nvSpPr>
        <p:spPr>
          <a:xfrm>
            <a:off x="7741833" y="5244637"/>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提名单位审核</a:t>
            </a:r>
            <a:endPar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6" name="文本框 105"/>
          <p:cNvSpPr txBox="1"/>
          <p:nvPr/>
        </p:nvSpPr>
        <p:spPr>
          <a:xfrm>
            <a:off x="7069321" y="969708"/>
            <a:ext cx="1107996" cy="369332"/>
          </a:xfrm>
          <a:prstGeom prst="rect">
            <a:avLst/>
          </a:prstGeom>
          <a:noFill/>
        </p:spPr>
        <p:txBody>
          <a:bodyPr wrap="none" rtlCol="0">
            <a:spAutoFit/>
          </a:bodyPr>
          <a:lstStyle/>
          <a:p>
            <a:r>
              <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申报入口</a:t>
            </a:r>
            <a:endPar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7" name="文本框 106"/>
          <p:cNvSpPr txBox="1"/>
          <p:nvPr/>
        </p:nvSpPr>
        <p:spPr>
          <a:xfrm>
            <a:off x="7069321" y="3804539"/>
            <a:ext cx="1107996" cy="369332"/>
          </a:xfrm>
          <a:prstGeom prst="rect">
            <a:avLst/>
          </a:prstGeom>
          <a:noFill/>
        </p:spPr>
        <p:txBody>
          <a:bodyPr wrap="none" rtlCol="0">
            <a:spAutoFit/>
          </a:bodyPr>
          <a:lstStyle/>
          <a:p>
            <a:r>
              <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奖项提名</a:t>
            </a:r>
            <a:endParaRPr lang="zh-CN" altLang="en-US"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090" y="348527"/>
            <a:ext cx="2647679" cy="369332"/>
          </a:xfrm>
          <a:prstGeom prst="rect">
            <a:avLst/>
          </a:prstGeom>
          <a:noFill/>
        </p:spPr>
        <p:txBody>
          <a:bodyPr wrap="square" rtlCol="0">
            <a:spAutoFit/>
          </a:bodyPr>
          <a:lstStyle/>
          <a:p>
            <a:r>
              <a:rPr lang="zh-CN" altLang="en-US" dirty="0">
                <a:solidFill>
                  <a:schemeClr val="bg1"/>
                </a:solidFill>
                <a:latin typeface="+mn-ea"/>
              </a:rPr>
              <a:t> 申报</a:t>
            </a:r>
            <a:r>
              <a:rPr lang="en-US" altLang="zh-CN" dirty="0">
                <a:solidFill>
                  <a:schemeClr val="bg1"/>
                </a:solidFill>
                <a:latin typeface="+mn-ea"/>
              </a:rPr>
              <a:t>-</a:t>
            </a:r>
            <a:r>
              <a:rPr lang="zh-CN" altLang="en-US" dirty="0">
                <a:solidFill>
                  <a:schemeClr val="bg1"/>
                </a:solidFill>
                <a:latin typeface="+mn-ea"/>
              </a:rPr>
              <a:t>奖励系统查看</a:t>
            </a:r>
            <a:endParaRPr lang="zh-CN" altLang="en-US" dirty="0">
              <a:solidFill>
                <a:schemeClr val="bg1"/>
              </a:solidFill>
              <a:latin typeface="+mn-ea"/>
            </a:endParaRPr>
          </a:p>
        </p:txBody>
      </p:sp>
      <p:sp>
        <p:nvSpPr>
          <p:cNvPr id="5" name="文本框 219"/>
          <p:cNvSpPr txBox="1"/>
          <p:nvPr/>
        </p:nvSpPr>
        <p:spPr>
          <a:xfrm>
            <a:off x="2306955" y="505460"/>
            <a:ext cx="9606280" cy="1687195"/>
          </a:xfrm>
          <a:prstGeom prst="rect">
            <a:avLst/>
          </a:prstGeom>
          <a:noFill/>
        </p:spPr>
        <p:txBody>
          <a:bodyPr wrap="square" rtlCol="0" anchor="ctr" anchorCtr="0">
            <a:noAutofit/>
          </a:bodyPr>
          <a:lstStyle/>
          <a:p>
            <a:pPr indent="0" fontAlgn="auto" latinLnBrk="1"/>
            <a:r>
              <a:rPr lang="zh-CN" altLang="en-US" sz="1600" dirty="0">
                <a:latin typeface="+mn-ea"/>
              </a:rPr>
              <a:t>登录后</a:t>
            </a:r>
            <a:r>
              <a:rPr lang="en-US" altLang="zh-CN" sz="1600" b="1" dirty="0">
                <a:solidFill>
                  <a:srgbClr val="FF0000"/>
                </a:solidFill>
                <a:latin typeface="+mn-ea"/>
                <a:sym typeface="+mn-ea"/>
              </a:rPr>
              <a:t>(</a:t>
            </a:r>
            <a:r>
              <a:rPr lang="zh-CN" altLang="en-US" sz="1600" b="1" dirty="0">
                <a:solidFill>
                  <a:srgbClr val="FF0000"/>
                </a:solidFill>
                <a:latin typeface="+mn-ea"/>
                <a:sym typeface="+mn-ea"/>
              </a:rPr>
              <a:t>如图</a:t>
            </a:r>
            <a:r>
              <a:rPr lang="en-US" altLang="zh-CN" sz="1600" b="1" dirty="0">
                <a:solidFill>
                  <a:srgbClr val="FF0000"/>
                </a:solidFill>
                <a:latin typeface="+mn-ea"/>
                <a:sym typeface="+mn-ea"/>
              </a:rPr>
              <a:t>)</a:t>
            </a:r>
            <a:r>
              <a:rPr lang="zh-CN" altLang="en-US" sz="1600" dirty="0">
                <a:latin typeface="+mn-ea"/>
                <a:sym typeface="+mn-ea"/>
              </a:rPr>
              <a:t>：</a:t>
            </a:r>
            <a:endParaRPr lang="zh-CN" altLang="en-US" sz="1600" dirty="0">
              <a:latin typeface="+mn-ea"/>
            </a:endParaRPr>
          </a:p>
          <a:p>
            <a:pPr indent="0" fontAlgn="auto" latinLnBrk="1"/>
            <a:r>
              <a:rPr lang="zh-CN" altLang="en-US" sz="1600" dirty="0">
                <a:latin typeface="+mn-ea"/>
              </a:rPr>
              <a:t>①可以查看相关成果所处阶段，并显示对应单位管理员</a:t>
            </a:r>
            <a:r>
              <a:rPr lang="en-US" altLang="zh-CN" sz="1600" dirty="0">
                <a:latin typeface="+mn-ea"/>
              </a:rPr>
              <a:t>(</a:t>
            </a:r>
            <a:r>
              <a:rPr lang="zh-CN" altLang="en-US" sz="1600" dirty="0">
                <a:latin typeface="+mn-ea"/>
              </a:rPr>
              <a:t>单位提名的成果</a:t>
            </a:r>
            <a:r>
              <a:rPr lang="en-US" altLang="zh-CN" sz="1600" dirty="0">
                <a:latin typeface="+mn-ea"/>
              </a:rPr>
              <a:t>)</a:t>
            </a:r>
            <a:r>
              <a:rPr lang="zh-CN" altLang="en-US" sz="1600" dirty="0">
                <a:latin typeface="+mn-ea"/>
              </a:rPr>
              <a:t>的信息</a:t>
            </a:r>
            <a:endParaRPr lang="zh-CN" altLang="en-US" sz="1600" dirty="0">
              <a:latin typeface="+mn-ea"/>
            </a:endParaRPr>
          </a:p>
          <a:p>
            <a:pPr indent="0" fontAlgn="auto" latinLnBrk="1"/>
            <a:r>
              <a:rPr lang="zh-CN" altLang="en-US" sz="1600" dirty="0">
                <a:latin typeface="+mn-ea"/>
              </a:rPr>
              <a:t>②可以查看相关成果提名情况</a:t>
            </a:r>
            <a:endParaRPr lang="en-US" altLang="zh-CN" sz="1600" dirty="0">
              <a:latin typeface="+mn-ea"/>
            </a:endParaRPr>
          </a:p>
          <a:p>
            <a:pPr indent="0" fontAlgn="auto" latinLnBrk="1"/>
            <a:r>
              <a:rPr lang="zh-CN" altLang="en-US" sz="1600" dirty="0">
                <a:latin typeface="+mn-ea"/>
              </a:rPr>
              <a:t>③如有待处理的成果，可在此进入我的成果</a:t>
            </a:r>
            <a:endParaRPr lang="en-US" altLang="zh-CN" sz="1600" dirty="0">
              <a:latin typeface="+mn-ea"/>
            </a:endParaRPr>
          </a:p>
          <a:p>
            <a:pPr indent="0" fontAlgn="auto" latinLnBrk="1"/>
            <a:r>
              <a:rPr lang="zh-CN" altLang="en-US" sz="1600" dirty="0">
                <a:latin typeface="+mn-ea"/>
              </a:rPr>
              <a:t>④如需在线咨询问题，可在此进入页面</a:t>
            </a:r>
            <a:endParaRPr lang="zh-CN" altLang="en-US" sz="1600" dirty="0">
              <a:latin typeface="+mn-ea"/>
            </a:endParaRPr>
          </a:p>
          <a:p>
            <a:pPr indent="0" fontAlgn="auto" latinLnBrk="1"/>
            <a:r>
              <a:rPr lang="zh-CN" altLang="en-US" sz="1600" dirty="0">
                <a:latin typeface="+mn-ea"/>
              </a:rPr>
              <a:t>⑤点击省奖励提名</a:t>
            </a:r>
            <a:r>
              <a:rPr lang="en-US" altLang="zh-CN" sz="1600" dirty="0">
                <a:latin typeface="+mn-ea"/>
              </a:rPr>
              <a:t>-</a:t>
            </a:r>
            <a:r>
              <a:rPr lang="zh-CN" altLang="en-US" sz="1600" dirty="0">
                <a:latin typeface="+mn-ea"/>
              </a:rPr>
              <a:t>专家回避</a:t>
            </a:r>
            <a:r>
              <a:rPr lang="en-US" altLang="zh-CN" sz="1600" dirty="0">
                <a:latin typeface="+mn-ea"/>
              </a:rPr>
              <a:t>/</a:t>
            </a:r>
            <a:r>
              <a:rPr lang="zh-CN" altLang="en-US" sz="1600" dirty="0">
                <a:latin typeface="+mn-ea"/>
              </a:rPr>
              <a:t>提名申请，可查看对应的专家提名申请及专家回避申请</a:t>
            </a:r>
            <a:endParaRPr lang="zh-CN" altLang="en-US" sz="1600" dirty="0">
              <a:latin typeface="+mn-ea"/>
            </a:endParaRPr>
          </a:p>
          <a:p>
            <a:pPr indent="0" fontAlgn="auto" latinLnBrk="1"/>
            <a:r>
              <a:rPr lang="zh-CN" altLang="en-US" sz="1600" dirty="0">
                <a:latin typeface="+mn-ea"/>
              </a:rPr>
              <a:t>⑥点击省奖励提名</a:t>
            </a:r>
            <a:r>
              <a:rPr lang="en-US" altLang="zh-CN" sz="1600" dirty="0">
                <a:latin typeface="+mn-ea"/>
              </a:rPr>
              <a:t>-</a:t>
            </a:r>
            <a:r>
              <a:rPr lang="zh-CN" altLang="en-US" sz="1600" dirty="0">
                <a:latin typeface="+mn-ea"/>
              </a:rPr>
              <a:t>政策法规或通知公告可查看最新的相关信息</a:t>
            </a:r>
            <a:endParaRPr lang="en-US" altLang="zh-CN" sz="1600" dirty="0">
              <a:latin typeface="+mn-ea"/>
            </a:endParaRPr>
          </a:p>
        </p:txBody>
      </p:sp>
      <p:pic>
        <p:nvPicPr>
          <p:cNvPr id="13" name="图片 12"/>
          <p:cNvPicPr>
            <a:picLocks noChangeAspect="1"/>
          </p:cNvPicPr>
          <p:nvPr/>
        </p:nvPicPr>
        <p:blipFill>
          <a:blip r:embed="rId1"/>
          <a:stretch>
            <a:fillRect/>
          </a:stretch>
        </p:blipFill>
        <p:spPr>
          <a:xfrm>
            <a:off x="476885" y="2252345"/>
            <a:ext cx="11238865" cy="4605655"/>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45660" y="348527"/>
            <a:ext cx="2047163"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提名书主件</a:t>
            </a:r>
            <a:endParaRPr lang="zh-CN" altLang="en-US" dirty="0">
              <a:solidFill>
                <a:schemeClr val="bg1"/>
              </a:solidFill>
            </a:endParaRPr>
          </a:p>
        </p:txBody>
      </p:sp>
      <p:sp>
        <p:nvSpPr>
          <p:cNvPr id="10" name="文本框 219"/>
          <p:cNvSpPr txBox="1"/>
          <p:nvPr/>
        </p:nvSpPr>
        <p:spPr>
          <a:xfrm>
            <a:off x="387582" y="817767"/>
            <a:ext cx="11398017" cy="939488"/>
          </a:xfrm>
          <a:prstGeom prst="rect">
            <a:avLst/>
          </a:prstGeom>
          <a:noFill/>
        </p:spPr>
        <p:txBody>
          <a:bodyPr wrap="square" rtlCol="0">
            <a:spAutoFit/>
          </a:bodyPr>
          <a:lstStyle/>
          <a:p>
            <a:pPr marL="17780" indent="-17780">
              <a:lnSpc>
                <a:spcPct val="120000"/>
              </a:lnSpc>
            </a:pP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、未审核通过成果在查看页面下载，</a:t>
            </a:r>
            <a:r>
              <a:rPr lang="zh-CN" altLang="en-US" sz="1600" dirty="0">
                <a:solidFill>
                  <a:srgbClr val="FF0000"/>
                </a:solidFill>
                <a:latin typeface="宋体" panose="02010600030101010101" pitchFamily="2" charset="-122"/>
                <a:ea typeface="宋体" panose="02010600030101010101" pitchFamily="2" charset="-122"/>
              </a:rPr>
              <a:t>水印</a:t>
            </a:r>
            <a:r>
              <a:rPr lang="zh-CN" altLang="en-US" sz="1600" dirty="0">
                <a:latin typeface="宋体" panose="02010600030101010101" pitchFamily="2" charset="-122"/>
                <a:ea typeface="宋体" panose="02010600030101010101" pitchFamily="2" charset="-122"/>
              </a:rPr>
              <a:t>为“未审核”；提名单位审核通过后，水印为“审核通过”；提名单位退回后，水印变为“未审核”；提名单位再次审核通过后，水印再次变为“审核通过”。</a:t>
            </a:r>
            <a:endParaRPr lang="en-US" altLang="zh-CN" sz="1600" dirty="0">
              <a:latin typeface="宋体" panose="02010600030101010101" pitchFamily="2" charset="-122"/>
              <a:ea typeface="宋体" panose="02010600030101010101" pitchFamily="2" charset="-122"/>
            </a:endParaRPr>
          </a:p>
          <a:p>
            <a:pPr marL="17780" indent="-17780">
              <a:lnSpc>
                <a:spcPct val="120000"/>
              </a:lnSpc>
            </a:pP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、提名单位或提名专家审核后，首页左上角会自动生成“</a:t>
            </a:r>
            <a:r>
              <a:rPr lang="zh-CN" altLang="en-US" sz="1600" dirty="0">
                <a:solidFill>
                  <a:srgbClr val="FF0000"/>
                </a:solidFill>
                <a:latin typeface="宋体" panose="02010600030101010101" pitchFamily="2" charset="-122"/>
                <a:ea typeface="宋体" panose="02010600030101010101" pitchFamily="2" charset="-122"/>
              </a:rPr>
              <a:t>提名号</a:t>
            </a:r>
            <a:r>
              <a:rPr lang="zh-CN" altLang="en-US" sz="1600" dirty="0">
                <a:latin typeface="宋体" panose="02010600030101010101" pitchFamily="2" charset="-122"/>
                <a:ea typeface="宋体" panose="02010600030101010101" pitchFamily="2" charset="-122"/>
              </a:rPr>
              <a:t>”。</a:t>
            </a:r>
            <a:endParaRPr lang="en-US" altLang="zh-CN" sz="1600" b="1" dirty="0">
              <a:solidFill>
                <a:srgbClr val="FF0000"/>
              </a:solidFill>
              <a:latin typeface="宋体" panose="02010600030101010101" pitchFamily="2" charset="-122"/>
              <a:ea typeface="宋体" panose="02010600030101010101" pitchFamily="2" charset="-122"/>
            </a:endParaRPr>
          </a:p>
        </p:txBody>
      </p:sp>
      <p:sp>
        <p:nvSpPr>
          <p:cNvPr id="5" name="文本框 219"/>
          <p:cNvSpPr txBox="1"/>
          <p:nvPr/>
        </p:nvSpPr>
        <p:spPr>
          <a:xfrm>
            <a:off x="306705" y="1857375"/>
            <a:ext cx="1901190" cy="1271270"/>
          </a:xfrm>
          <a:prstGeom prst="rect">
            <a:avLst/>
          </a:prstGeom>
          <a:noFill/>
        </p:spPr>
        <p:txBody>
          <a:bodyPr wrap="square" rtlCol="0">
            <a:spAutoFit/>
          </a:bodyPr>
          <a:lstStyle/>
          <a:p>
            <a:pPr marL="285750" indent="-285750">
              <a:lnSpc>
                <a:spcPct val="120000"/>
              </a:lnSpc>
            </a:pPr>
            <a:r>
              <a:rPr lang="zh-CN" sz="1600" b="1" dirty="0">
                <a:solidFill>
                  <a:srgbClr val="FF0000"/>
                </a:solidFill>
                <a:latin typeface="+mn-ea"/>
              </a:rPr>
              <a:t>注意：必须要有提名号</a:t>
            </a:r>
            <a:r>
              <a:rPr lang="en-US" altLang="zh-CN" sz="1600" b="1" dirty="0">
                <a:solidFill>
                  <a:srgbClr val="FF0000"/>
                </a:solidFill>
                <a:latin typeface="+mn-ea"/>
              </a:rPr>
              <a:t>+“</a:t>
            </a:r>
            <a:r>
              <a:rPr lang="zh-CN" altLang="en-US" sz="1600" b="1" dirty="0">
                <a:solidFill>
                  <a:srgbClr val="FF0000"/>
                </a:solidFill>
                <a:latin typeface="+mn-ea"/>
              </a:rPr>
              <a:t>审核通过</a:t>
            </a:r>
            <a:r>
              <a:rPr lang="en-US" altLang="zh-CN" sz="1600" b="1" dirty="0">
                <a:solidFill>
                  <a:srgbClr val="FF0000"/>
                </a:solidFill>
                <a:latin typeface="+mn-ea"/>
                <a:sym typeface="+mn-ea"/>
              </a:rPr>
              <a:t>”</a:t>
            </a:r>
            <a:r>
              <a:rPr lang="zh-CN" altLang="en-US" sz="1600" b="1" dirty="0">
                <a:solidFill>
                  <a:srgbClr val="FF0000"/>
                </a:solidFill>
                <a:latin typeface="+mn-ea"/>
              </a:rPr>
              <a:t>水印，才能去盖章、签字</a:t>
            </a:r>
            <a:endParaRPr lang="zh-CN" altLang="en-US" sz="1600" b="1" dirty="0">
              <a:solidFill>
                <a:srgbClr val="FF0000"/>
              </a:solidFill>
              <a:latin typeface="+mn-ea"/>
            </a:endParaRPr>
          </a:p>
        </p:txBody>
      </p:sp>
      <p:pic>
        <p:nvPicPr>
          <p:cNvPr id="3" name="图片 2"/>
          <p:cNvPicPr>
            <a:picLocks noChangeAspect="1"/>
          </p:cNvPicPr>
          <p:nvPr/>
        </p:nvPicPr>
        <p:blipFill>
          <a:blip r:embed="rId1"/>
          <a:stretch>
            <a:fillRect/>
          </a:stretch>
        </p:blipFill>
        <p:spPr>
          <a:xfrm>
            <a:off x="2176780" y="1757045"/>
            <a:ext cx="4766945" cy="4621530"/>
          </a:xfrm>
          <a:prstGeom prst="rect">
            <a:avLst/>
          </a:prstGeom>
        </p:spPr>
      </p:pic>
      <p:pic>
        <p:nvPicPr>
          <p:cNvPr id="4" name="图片 3"/>
          <p:cNvPicPr>
            <a:picLocks noChangeAspect="1"/>
          </p:cNvPicPr>
          <p:nvPr/>
        </p:nvPicPr>
        <p:blipFill>
          <a:blip r:embed="rId2"/>
          <a:stretch>
            <a:fillRect/>
          </a:stretch>
        </p:blipFill>
        <p:spPr>
          <a:xfrm>
            <a:off x="6943725" y="1471930"/>
            <a:ext cx="5076190" cy="5069840"/>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153035" y="349250"/>
            <a:ext cx="2869565" cy="373380"/>
          </a:xfrm>
          <a:prstGeom prst="rect">
            <a:avLst/>
          </a:prstGeom>
          <a:noFill/>
        </p:spPr>
        <p:txBody>
          <a:bodyPr wrap="square" rtlCol="0">
            <a:noAutofit/>
          </a:bodyPr>
          <a:lstStyle/>
          <a:p>
            <a:r>
              <a:rPr lang="zh-CN" altLang="en-US" dirty="0">
                <a:solidFill>
                  <a:schemeClr val="bg1"/>
                </a:solidFill>
              </a:rPr>
              <a:t>   上传盖章页</a:t>
            </a:r>
            <a:r>
              <a:rPr lang="en-US" altLang="zh-CN" dirty="0">
                <a:solidFill>
                  <a:schemeClr val="bg1"/>
                </a:solidFill>
                <a:highlight>
                  <a:srgbClr val="808080"/>
                </a:highlight>
              </a:rPr>
              <a:t>-</a:t>
            </a:r>
            <a:r>
              <a:rPr lang="zh-CN" altLang="en-US" dirty="0">
                <a:solidFill>
                  <a:schemeClr val="bg1"/>
                </a:solidFill>
                <a:highlight>
                  <a:srgbClr val="808080"/>
                </a:highlight>
              </a:rPr>
              <a:t>奖励系统</a:t>
            </a:r>
            <a:endParaRPr lang="zh-CN" altLang="en-US" dirty="0">
              <a:solidFill>
                <a:schemeClr val="bg1"/>
              </a:solidFill>
              <a:highlight>
                <a:srgbClr val="808080"/>
              </a:highlight>
            </a:endParaRPr>
          </a:p>
        </p:txBody>
      </p:sp>
      <p:sp>
        <p:nvSpPr>
          <p:cNvPr id="5" name="文本框 219"/>
          <p:cNvSpPr txBox="1"/>
          <p:nvPr/>
        </p:nvSpPr>
        <p:spPr>
          <a:xfrm>
            <a:off x="381000" y="710565"/>
            <a:ext cx="11442065" cy="1150620"/>
          </a:xfrm>
          <a:prstGeom prst="rect">
            <a:avLst/>
          </a:prstGeom>
          <a:noFill/>
        </p:spPr>
        <p:txBody>
          <a:bodyPr wrap="square" rtlCol="0">
            <a:noAutofit/>
          </a:bodyPr>
          <a:lstStyle/>
          <a:p>
            <a:r>
              <a:rPr lang="zh-CN" altLang="en-US" sz="1600" dirty="0">
                <a:latin typeface="宋体" panose="02010600030101010101" pitchFamily="2" charset="-122"/>
                <a:ea typeface="宋体" panose="02010600030101010101" pitchFamily="2" charset="-122"/>
              </a:rPr>
              <a:t>当提名单位审核后，务必上传盖章的提名书，如在</a:t>
            </a:r>
            <a:r>
              <a:rPr lang="en-US" altLang="zh-CN" sz="1600" b="0" i="0" dirty="0">
                <a:solidFill>
                  <a:srgbClr val="FF0000"/>
                </a:solidFill>
                <a:effectLst/>
                <a:latin typeface="宋体" panose="02010600030101010101" pitchFamily="2" charset="-122"/>
                <a:ea typeface="宋体" panose="02010600030101010101" pitchFamily="2" charset="-122"/>
              </a:rPr>
              <a:t>2024</a:t>
            </a:r>
            <a:r>
              <a:rPr lang="zh-CN" altLang="en-US" sz="1600" b="0" i="0" dirty="0">
                <a:solidFill>
                  <a:srgbClr val="FF0000"/>
                </a:solidFill>
                <a:effectLst/>
                <a:latin typeface="宋体" panose="02010600030101010101" pitchFamily="2" charset="-122"/>
                <a:ea typeface="宋体" panose="02010600030101010101" pitchFamily="2" charset="-122"/>
              </a:rPr>
              <a:t>年</a:t>
            </a:r>
            <a:r>
              <a:rPr lang="en-US" altLang="zh-CN" sz="1600" b="0" i="0" dirty="0">
                <a:solidFill>
                  <a:srgbClr val="FF0000"/>
                </a:solidFill>
                <a:effectLst/>
                <a:latin typeface="宋体" panose="02010600030101010101" pitchFamily="2" charset="-122"/>
                <a:ea typeface="宋体" panose="02010600030101010101" pitchFamily="2" charset="-122"/>
              </a:rPr>
              <a:t>9</a:t>
            </a:r>
            <a:r>
              <a:rPr lang="zh-CN" altLang="en-US" sz="1600" b="0" i="0" dirty="0">
                <a:solidFill>
                  <a:srgbClr val="FF0000"/>
                </a:solidFill>
                <a:effectLst/>
                <a:latin typeface="宋体" panose="02010600030101010101" pitchFamily="2" charset="-122"/>
                <a:ea typeface="宋体" panose="02010600030101010101" pitchFamily="2" charset="-122"/>
              </a:rPr>
              <a:t>月</a:t>
            </a:r>
            <a:r>
              <a:rPr lang="en-US" altLang="zh-CN" sz="1600" b="0" i="0" dirty="0">
                <a:solidFill>
                  <a:srgbClr val="FF0000"/>
                </a:solidFill>
                <a:effectLst/>
                <a:latin typeface="宋体" panose="02010600030101010101" pitchFamily="2" charset="-122"/>
                <a:ea typeface="宋体" panose="02010600030101010101" pitchFamily="2" charset="-122"/>
              </a:rPr>
              <a:t>2</a:t>
            </a:r>
            <a:r>
              <a:rPr lang="zh-CN" altLang="en-US" sz="1600" b="0" i="0" dirty="0">
                <a:solidFill>
                  <a:srgbClr val="FF0000"/>
                </a:solidFill>
                <a:effectLst/>
                <a:latin typeface="宋体" panose="02010600030101010101" pitchFamily="2" charset="-122"/>
                <a:ea typeface="宋体" panose="02010600030101010101" pitchFamily="2" charset="-122"/>
              </a:rPr>
              <a:t>日</a:t>
            </a:r>
            <a:r>
              <a:rPr lang="en-US" altLang="zh-CN" sz="1600" b="0" i="0" dirty="0">
                <a:solidFill>
                  <a:srgbClr val="FF0000"/>
                </a:solidFill>
                <a:effectLst/>
                <a:latin typeface="宋体" panose="02010600030101010101" pitchFamily="2" charset="-122"/>
                <a:ea typeface="宋体" panose="02010600030101010101" pitchFamily="2" charset="-122"/>
              </a:rPr>
              <a:t>18</a:t>
            </a:r>
            <a:r>
              <a:rPr lang="zh-CN" altLang="en-US" sz="1600" b="0" i="0" dirty="0">
                <a:solidFill>
                  <a:srgbClr val="FF0000"/>
                </a:solidFill>
                <a:effectLst/>
                <a:latin typeface="宋体" panose="02010600030101010101" pitchFamily="2" charset="-122"/>
                <a:ea typeface="宋体" panose="02010600030101010101" pitchFamily="2" charset="-122"/>
              </a:rPr>
              <a:t>时前</a:t>
            </a:r>
            <a:r>
              <a:rPr lang="zh-CN" altLang="en-US" sz="1600" dirty="0">
                <a:latin typeface="宋体" panose="02010600030101010101" pitchFamily="2" charset="-122"/>
                <a:ea typeface="宋体" panose="02010600030101010101" pitchFamily="2" charset="-122"/>
              </a:rPr>
              <a:t>未上传符合要求的盖章提名书，</a:t>
            </a:r>
            <a:r>
              <a:rPr lang="zh-CN" altLang="en-US" sz="1600" b="1" dirty="0">
                <a:solidFill>
                  <a:srgbClr val="FF0000"/>
                </a:solidFill>
                <a:latin typeface="宋体" panose="02010600030101010101" pitchFamily="2" charset="-122"/>
                <a:ea typeface="宋体" panose="02010600030101010101" pitchFamily="2" charset="-122"/>
              </a:rPr>
              <a:t>则形审不通过。（</a:t>
            </a:r>
            <a:r>
              <a:rPr lang="zh-CN" altLang="en-US" sz="1600" b="1" dirty="0">
                <a:latin typeface="宋体" panose="02010600030101010101" pitchFamily="2" charset="-122"/>
                <a:ea typeface="宋体" panose="02010600030101010101" pitchFamily="2" charset="-122"/>
              </a:rPr>
              <a:t>上传位置：</a:t>
            </a:r>
            <a:endParaRPr lang="zh-CN" altLang="en-US" sz="1600" b="1" dirty="0">
              <a:latin typeface="宋体" panose="02010600030101010101" pitchFamily="2" charset="-122"/>
              <a:ea typeface="宋体" panose="02010600030101010101" pitchFamily="2" charset="-122"/>
            </a:endParaRPr>
          </a:p>
          <a:p>
            <a:r>
              <a:rPr lang="en-US" altLang="zh-CN" sz="1600" b="1" dirty="0">
                <a:latin typeface="宋体" panose="02010600030101010101" pitchFamily="2" charset="-122"/>
                <a:ea typeface="宋体" panose="02010600030101010101" pitchFamily="2" charset="-122"/>
              </a:rPr>
              <a:t>1</a:t>
            </a:r>
            <a:r>
              <a:rPr lang="zh-CN" altLang="en-US" sz="1600" b="1"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sym typeface="+mn-ea"/>
              </a:rPr>
              <a:t>点登录奖励系统，点击首页</a:t>
            </a:r>
            <a:r>
              <a:rPr lang="en-US" altLang="zh-CN" sz="1600" dirty="0">
                <a:latin typeface="宋体" panose="02010600030101010101" pitchFamily="2" charset="-122"/>
                <a:ea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sym typeface="+mn-ea"/>
              </a:rPr>
              <a:t>待办事项</a:t>
            </a:r>
            <a:r>
              <a:rPr lang="en-US" altLang="zh-CN" sz="1600" dirty="0">
                <a:latin typeface="宋体" panose="02010600030101010101" pitchFamily="2" charset="-122"/>
                <a:ea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sym typeface="+mn-ea"/>
              </a:rPr>
              <a:t>里的</a:t>
            </a:r>
            <a:r>
              <a:rPr lang="en-US" altLang="zh-CN" sz="1600" dirty="0">
                <a:latin typeface="宋体" panose="02010600030101010101" pitchFamily="2" charset="-122"/>
                <a:ea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sym typeface="+mn-ea"/>
              </a:rPr>
              <a:t>待上传盖章提名书</a:t>
            </a:r>
            <a:r>
              <a:rPr lang="en-US" altLang="zh-CN" sz="1600" dirty="0">
                <a:latin typeface="宋体" panose="02010600030101010101" pitchFamily="2" charset="-122"/>
                <a:ea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sym typeface="+mn-ea"/>
              </a:rPr>
              <a:t>，进入上传页面，点击</a:t>
            </a:r>
            <a:r>
              <a:rPr lang="en-US" altLang="zh-CN" sz="1600" dirty="0">
                <a:latin typeface="宋体" panose="02010600030101010101" pitchFamily="2" charset="-122"/>
                <a:ea typeface="宋体" panose="02010600030101010101" pitchFamily="2" charset="-122"/>
                <a:sym typeface="+mn-ea"/>
              </a:rPr>
              <a:t>“</a:t>
            </a:r>
            <a:r>
              <a:rPr lang="zh-CN" altLang="en-US" sz="1600" dirty="0">
                <a:latin typeface="宋体" panose="02010600030101010101" pitchFamily="2" charset="-122"/>
                <a:ea typeface="宋体" panose="02010600030101010101" pitchFamily="2" charset="-122"/>
                <a:sym typeface="+mn-ea"/>
              </a:rPr>
              <a:t>上传盖章提名书”按钮，上传文件即可（上传后请下载确认是否正确）</a:t>
            </a:r>
            <a:endParaRPr lang="zh-CN" altLang="en-US" sz="1600" b="1" dirty="0">
              <a:latin typeface="宋体" panose="02010600030101010101" pitchFamily="2" charset="-122"/>
              <a:ea typeface="宋体" panose="02010600030101010101" pitchFamily="2" charset="-122"/>
            </a:endParaRPr>
          </a:p>
          <a:p>
            <a:r>
              <a:rPr lang="en-US" altLang="zh-CN" sz="1600" b="1" dirty="0">
                <a:latin typeface="宋体" panose="02010600030101010101" pitchFamily="2" charset="-122"/>
                <a:ea typeface="宋体" panose="02010600030101010101" pitchFamily="2" charset="-122"/>
              </a:rPr>
              <a:t>2</a:t>
            </a:r>
            <a:r>
              <a:rPr lang="zh-CN" altLang="en-US" sz="1600" b="1"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点击</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省奖励提名</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“我的成果”</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“已上报成果”</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上传盖章提名书”按钮，上传</a:t>
            </a:r>
            <a:r>
              <a:rPr lang="zh-CN" altLang="en-US" sz="1600" dirty="0">
                <a:latin typeface="宋体" panose="02010600030101010101" pitchFamily="2" charset="-122"/>
                <a:ea typeface="宋体" panose="02010600030101010101" pitchFamily="2" charset="-122"/>
                <a:sym typeface="+mn-ea"/>
              </a:rPr>
              <a:t>文件</a:t>
            </a:r>
            <a:r>
              <a:rPr lang="zh-CN" altLang="en-US" sz="1600" dirty="0">
                <a:latin typeface="宋体" panose="02010600030101010101" pitchFamily="2" charset="-122"/>
                <a:ea typeface="宋体" panose="02010600030101010101" pitchFamily="2" charset="-122"/>
              </a:rPr>
              <a:t>即可（上传后请下载确认是否正确）。</a:t>
            </a:r>
            <a:r>
              <a:rPr lang="zh-CN" altLang="en-US" sz="1600" b="1" dirty="0">
                <a:solidFill>
                  <a:srgbClr val="FF0000"/>
                </a:solidFill>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69570" y="1991360"/>
            <a:ext cx="11453495" cy="2807970"/>
          </a:xfrm>
          <a:prstGeom prst="rect">
            <a:avLst/>
          </a:prstGeom>
        </p:spPr>
      </p:pic>
      <p:pic>
        <p:nvPicPr>
          <p:cNvPr id="3" name="图片 2"/>
          <p:cNvPicPr>
            <a:picLocks noChangeAspect="1"/>
          </p:cNvPicPr>
          <p:nvPr/>
        </p:nvPicPr>
        <p:blipFill>
          <a:blip r:embed="rId2"/>
          <a:stretch>
            <a:fillRect/>
          </a:stretch>
        </p:blipFill>
        <p:spPr>
          <a:xfrm>
            <a:off x="253365" y="4928870"/>
            <a:ext cx="8633460" cy="1550035"/>
          </a:xfrm>
          <a:prstGeom prst="rect">
            <a:avLst/>
          </a:prstGeom>
        </p:spPr>
      </p:pic>
      <p:pic>
        <p:nvPicPr>
          <p:cNvPr id="6" name="图片 5"/>
          <p:cNvPicPr>
            <a:picLocks noChangeAspect="1"/>
          </p:cNvPicPr>
          <p:nvPr/>
        </p:nvPicPr>
        <p:blipFill>
          <a:blip r:embed="rId3"/>
          <a:stretch>
            <a:fillRect/>
          </a:stretch>
        </p:blipFill>
        <p:spPr>
          <a:xfrm>
            <a:off x="7191375" y="4929505"/>
            <a:ext cx="4864100" cy="1650365"/>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327542" y="348527"/>
            <a:ext cx="2647679" cy="369332"/>
          </a:xfrm>
          <a:prstGeom prst="rect">
            <a:avLst/>
          </a:prstGeom>
          <a:noFill/>
        </p:spPr>
        <p:txBody>
          <a:bodyPr wrap="square" rtlCol="0">
            <a:spAutoFit/>
          </a:bodyPr>
          <a:lstStyle/>
          <a:p>
            <a:r>
              <a:rPr lang="zh-CN" altLang="en-US" dirty="0">
                <a:solidFill>
                  <a:schemeClr val="bg1"/>
                </a:solidFill>
              </a:rPr>
              <a:t>   流程</a:t>
            </a:r>
            <a:r>
              <a:rPr lang="en-US" altLang="zh-CN" dirty="0">
                <a:solidFill>
                  <a:schemeClr val="bg1"/>
                </a:solidFill>
              </a:rPr>
              <a:t>-</a:t>
            </a:r>
            <a:r>
              <a:rPr lang="zh-CN" altLang="en-US" dirty="0">
                <a:solidFill>
                  <a:schemeClr val="bg1"/>
                </a:solidFill>
              </a:rPr>
              <a:t>单位审核</a:t>
            </a:r>
            <a:endParaRPr lang="zh-CN" altLang="en-US" dirty="0">
              <a:solidFill>
                <a:schemeClr val="bg1"/>
              </a:solidFill>
            </a:endParaRPr>
          </a:p>
        </p:txBody>
      </p:sp>
      <p:sp>
        <p:nvSpPr>
          <p:cNvPr id="5" name="文本框 219"/>
          <p:cNvSpPr txBox="1"/>
          <p:nvPr/>
        </p:nvSpPr>
        <p:spPr>
          <a:xfrm>
            <a:off x="548820" y="750509"/>
            <a:ext cx="11095629" cy="1322070"/>
          </a:xfrm>
          <a:prstGeom prst="rect">
            <a:avLst/>
          </a:prstGeom>
          <a:noFill/>
        </p:spPr>
        <p:txBody>
          <a:bodyPr wrap="square" rtlCol="0">
            <a:spAutoFit/>
          </a:bodyPr>
          <a:lstStyle/>
          <a:p>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、单位管理员审核（项目系统单位管理员帐号），审核通过后提名单位审核。（具体单位管理员是哪个帐号可登录奖励系统，查看审核情况（图三），也可以在政务网点击“我的”或者“用户名称”</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办事记录”</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详情”按钮，点击详情页面底部的“页面跳转”部分，查看流转记录。）</a:t>
            </a:r>
            <a:endParaRPr lang="en-US" altLang="zh-CN" sz="1600" dirty="0">
              <a:latin typeface="宋体" panose="02010600030101010101" pitchFamily="2" charset="-122"/>
              <a:ea typeface="宋体" panose="02010600030101010101" pitchFamily="2" charset="-122"/>
            </a:endParaRPr>
          </a:p>
          <a:p>
            <a:r>
              <a:rPr lang="zh-CN" altLang="en-US" sz="1600" b="1" dirty="0">
                <a:solidFill>
                  <a:srgbClr val="FF0000"/>
                </a:solidFill>
                <a:latin typeface="宋体" panose="02010600030101010101" pitchFamily="2" charset="-122"/>
                <a:ea typeface="宋体" panose="02010600030101010101" pitchFamily="2" charset="-122"/>
              </a:rPr>
              <a:t>注意：用户于政务网填报及查看，单位管理员于奖励系统（https://pm.kjt.zj.gov.cn/lib/cgdefault.html）进行审核。</a:t>
            </a:r>
            <a:endParaRPr lang="en-US" altLang="zh-CN" sz="1600" b="1" dirty="0">
              <a:solidFill>
                <a:srgbClr val="FF0000"/>
              </a:solidFill>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、单位管理员审核通过后，申请人要再修改的，需提名单位退回。（单位管理员是哪个账号，具体密码都要提前搞清楚。）</a:t>
            </a:r>
            <a:endParaRPr lang="en-US" altLang="zh-CN" sz="1600"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74295" y="2105660"/>
            <a:ext cx="8928100" cy="3635375"/>
          </a:xfrm>
          <a:prstGeom prst="rect">
            <a:avLst/>
          </a:prstGeom>
        </p:spPr>
      </p:pic>
      <p:pic>
        <p:nvPicPr>
          <p:cNvPr id="6" name="图片 5"/>
          <p:cNvPicPr>
            <a:picLocks noChangeAspect="1"/>
          </p:cNvPicPr>
          <p:nvPr/>
        </p:nvPicPr>
        <p:blipFill>
          <a:blip r:embed="rId2"/>
          <a:stretch>
            <a:fillRect/>
          </a:stretch>
        </p:blipFill>
        <p:spPr>
          <a:xfrm>
            <a:off x="7421245" y="2747010"/>
            <a:ext cx="4892040" cy="2630805"/>
          </a:xfrm>
          <a:prstGeom prst="rect">
            <a:avLst/>
          </a:prstGeom>
        </p:spPr>
      </p:pic>
      <p:pic>
        <p:nvPicPr>
          <p:cNvPr id="4" name="图片 3"/>
          <p:cNvPicPr>
            <a:picLocks noChangeAspect="1"/>
          </p:cNvPicPr>
          <p:nvPr/>
        </p:nvPicPr>
        <p:blipFill>
          <a:blip r:embed="rId3"/>
          <a:stretch>
            <a:fillRect/>
          </a:stretch>
        </p:blipFill>
        <p:spPr>
          <a:xfrm>
            <a:off x="2111375" y="5546090"/>
            <a:ext cx="8214360" cy="1311910"/>
          </a:xfrm>
          <a:prstGeom prst="rect">
            <a:avLst/>
          </a:prstGeom>
        </p:spPr>
      </p:pic>
      <p:sp>
        <p:nvSpPr>
          <p:cNvPr id="7" name="文本框 6"/>
          <p:cNvSpPr txBox="1"/>
          <p:nvPr/>
        </p:nvSpPr>
        <p:spPr>
          <a:xfrm>
            <a:off x="2506345" y="4423410"/>
            <a:ext cx="4064000" cy="368300"/>
          </a:xfrm>
          <a:prstGeom prst="rect">
            <a:avLst/>
          </a:prstGeom>
          <a:noFill/>
        </p:spPr>
        <p:txBody>
          <a:bodyPr wrap="square" rtlCol="0">
            <a:spAutoFit/>
          </a:bodyPr>
          <a:lstStyle/>
          <a:p>
            <a:r>
              <a:rPr lang="zh-CN" altLang="en-US" b="1">
                <a:solidFill>
                  <a:srgbClr val="FF0000"/>
                </a:solidFill>
              </a:rPr>
              <a:t>图一</a:t>
            </a:r>
            <a:endParaRPr lang="zh-CN" altLang="en-US" b="1">
              <a:solidFill>
                <a:srgbClr val="FF0000"/>
              </a:solidFill>
            </a:endParaRPr>
          </a:p>
        </p:txBody>
      </p:sp>
      <p:sp>
        <p:nvSpPr>
          <p:cNvPr id="8" name="文本框 7"/>
          <p:cNvSpPr txBox="1"/>
          <p:nvPr/>
        </p:nvSpPr>
        <p:spPr>
          <a:xfrm>
            <a:off x="9453245" y="6170295"/>
            <a:ext cx="995045" cy="368300"/>
          </a:xfrm>
          <a:prstGeom prst="rect">
            <a:avLst/>
          </a:prstGeom>
          <a:noFill/>
        </p:spPr>
        <p:txBody>
          <a:bodyPr wrap="square" rtlCol="0">
            <a:spAutoFit/>
          </a:bodyPr>
          <a:lstStyle/>
          <a:p>
            <a:r>
              <a:rPr lang="zh-CN" altLang="en-US" b="1">
                <a:solidFill>
                  <a:srgbClr val="FF0000"/>
                </a:solidFill>
              </a:rPr>
              <a:t>图三</a:t>
            </a:r>
            <a:endParaRPr lang="zh-CN" altLang="en-US" b="1">
              <a:solidFill>
                <a:srgbClr val="FF0000"/>
              </a:solidFill>
            </a:endParaRPr>
          </a:p>
        </p:txBody>
      </p:sp>
      <p:sp>
        <p:nvSpPr>
          <p:cNvPr id="9" name="文本框 8"/>
          <p:cNvSpPr txBox="1"/>
          <p:nvPr/>
        </p:nvSpPr>
        <p:spPr>
          <a:xfrm>
            <a:off x="9225915" y="2894965"/>
            <a:ext cx="1775460" cy="368300"/>
          </a:xfrm>
          <a:prstGeom prst="rect">
            <a:avLst/>
          </a:prstGeom>
          <a:noFill/>
        </p:spPr>
        <p:txBody>
          <a:bodyPr wrap="square" rtlCol="0">
            <a:spAutoFit/>
          </a:bodyPr>
          <a:lstStyle/>
          <a:p>
            <a:r>
              <a:rPr lang="zh-CN" altLang="en-US" b="1">
                <a:solidFill>
                  <a:srgbClr val="FF0000"/>
                </a:solidFill>
              </a:rPr>
              <a:t>图二</a:t>
            </a:r>
            <a:endParaRPr lang="zh-CN" altLang="en-US" b="1">
              <a:solidFill>
                <a:srgbClr val="FF0000"/>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1135" y="2680970"/>
            <a:ext cx="7069455" cy="2343785"/>
          </a:xfrm>
          <a:prstGeom prst="rect">
            <a:avLst/>
          </a:prstGeom>
        </p:spPr>
      </p:pic>
      <p:sp>
        <p:nvSpPr>
          <p:cNvPr id="91" name="文本框 90"/>
          <p:cNvSpPr txBox="1"/>
          <p:nvPr/>
        </p:nvSpPr>
        <p:spPr>
          <a:xfrm>
            <a:off x="545910" y="348527"/>
            <a:ext cx="2647679" cy="369332"/>
          </a:xfrm>
          <a:prstGeom prst="rect">
            <a:avLst/>
          </a:prstGeom>
          <a:noFill/>
        </p:spPr>
        <p:txBody>
          <a:bodyPr wrap="square" rtlCol="0">
            <a:spAutoFit/>
          </a:bodyPr>
          <a:lstStyle/>
          <a:p>
            <a:r>
              <a:rPr lang="zh-CN" altLang="en-US" dirty="0">
                <a:solidFill>
                  <a:schemeClr val="bg1"/>
                </a:solidFill>
                <a:latin typeface="+mn-ea"/>
              </a:rPr>
              <a:t>   流程</a:t>
            </a:r>
            <a:r>
              <a:rPr lang="en-US" altLang="zh-CN" dirty="0">
                <a:solidFill>
                  <a:schemeClr val="bg1"/>
                </a:solidFill>
                <a:latin typeface="+mn-ea"/>
              </a:rPr>
              <a:t>-</a:t>
            </a:r>
            <a:r>
              <a:rPr lang="zh-CN" altLang="en-US" dirty="0">
                <a:solidFill>
                  <a:schemeClr val="bg1"/>
                </a:solidFill>
                <a:latin typeface="+mn-ea"/>
              </a:rPr>
              <a:t>补正</a:t>
            </a:r>
            <a:endParaRPr lang="zh-CN" altLang="en-US" dirty="0">
              <a:solidFill>
                <a:schemeClr val="bg1"/>
              </a:solidFill>
              <a:latin typeface="+mn-ea"/>
            </a:endParaRPr>
          </a:p>
        </p:txBody>
      </p:sp>
      <p:sp>
        <p:nvSpPr>
          <p:cNvPr id="5" name="文本框 219"/>
          <p:cNvSpPr txBox="1"/>
          <p:nvPr/>
        </p:nvSpPr>
        <p:spPr>
          <a:xfrm>
            <a:off x="340360" y="717550"/>
            <a:ext cx="11780520" cy="2061210"/>
          </a:xfrm>
          <a:prstGeom prst="rect">
            <a:avLst/>
          </a:prstGeom>
          <a:noFill/>
        </p:spPr>
        <p:txBody>
          <a:bodyPr wrap="square" rtlCol="0">
            <a:spAutoFit/>
          </a:bodyPr>
          <a:lstStyle/>
          <a:p>
            <a:r>
              <a:rPr lang="en-US" altLang="zh-CN" sz="1600" dirty="0">
                <a:latin typeface="+mn-ea"/>
              </a:rPr>
              <a:t>1</a:t>
            </a:r>
            <a:r>
              <a:rPr lang="zh-CN" altLang="en-US" sz="1600" dirty="0">
                <a:latin typeface="+mn-ea"/>
              </a:rPr>
              <a:t>、形式审查补正：因缺少资料，并且属于可补正范围内的资料，根据实际缺少的资料进行电子附件的上传。</a:t>
            </a:r>
            <a:endParaRPr lang="en-US" altLang="zh-CN" sz="1600" dirty="0">
              <a:latin typeface="+mn-ea"/>
            </a:endParaRPr>
          </a:p>
          <a:p>
            <a:r>
              <a:rPr lang="zh-CN" altLang="en-US" sz="1600" dirty="0">
                <a:latin typeface="+mn-ea"/>
              </a:rPr>
              <a:t>例如：完成人未在提名书完成人情况表中签名，那么需要补交一份书面的同时需要在系统中上传一份对应的电子文档。</a:t>
            </a:r>
            <a:endParaRPr lang="zh-CN" altLang="en-US" sz="1600" dirty="0">
              <a:latin typeface="+mn-ea"/>
            </a:endParaRPr>
          </a:p>
          <a:p>
            <a:r>
              <a:rPr lang="en-US" altLang="zh-CN" sz="1600" dirty="0">
                <a:latin typeface="+mn-ea"/>
              </a:rPr>
              <a:t>2</a:t>
            </a:r>
            <a:r>
              <a:rPr lang="zh-CN" altLang="en-US" sz="1600" dirty="0">
                <a:latin typeface="+mn-ea"/>
              </a:rPr>
              <a:t>、补正材料上传</a:t>
            </a:r>
            <a:endParaRPr lang="zh-CN" altLang="en-US" sz="1600" dirty="0">
              <a:latin typeface="+mn-ea"/>
            </a:endParaRPr>
          </a:p>
          <a:p>
            <a:pPr indent="457200"/>
            <a:r>
              <a:rPr lang="en-US" altLang="zh-CN" sz="1600" dirty="0">
                <a:latin typeface="+mn-ea"/>
              </a:rPr>
              <a:t>2.1</a:t>
            </a:r>
            <a:r>
              <a:rPr lang="zh-CN" altLang="en-US" sz="1600" dirty="0">
                <a:latin typeface="+mn-ea"/>
              </a:rPr>
              <a:t>可进入奖励系统，可进入</a:t>
            </a:r>
            <a:r>
              <a:rPr lang="en-US" altLang="zh-CN" sz="1600" dirty="0">
                <a:latin typeface="+mn-ea"/>
              </a:rPr>
              <a:t>“</a:t>
            </a:r>
            <a:r>
              <a:rPr lang="zh-CN" altLang="en-US" sz="1600" dirty="0">
                <a:latin typeface="+mn-ea"/>
              </a:rPr>
              <a:t>我的成果</a:t>
            </a:r>
            <a:r>
              <a:rPr lang="en-US" altLang="zh-CN" sz="1600" dirty="0">
                <a:latin typeface="+mn-ea"/>
              </a:rPr>
              <a:t>-</a:t>
            </a:r>
            <a:r>
              <a:rPr lang="zh-CN" altLang="en-US" sz="1600" dirty="0">
                <a:latin typeface="+mn-ea"/>
              </a:rPr>
              <a:t>待补正成果</a:t>
            </a:r>
            <a:r>
              <a:rPr lang="en-US" altLang="zh-CN" sz="1600" dirty="0">
                <a:latin typeface="+mn-ea"/>
              </a:rPr>
              <a:t>”</a:t>
            </a:r>
            <a:r>
              <a:rPr lang="zh-CN" altLang="en-US" sz="1600" dirty="0">
                <a:latin typeface="+mn-ea"/>
              </a:rPr>
              <a:t>点击</a:t>
            </a:r>
            <a:r>
              <a:rPr lang="en-US" altLang="zh-CN" sz="1600" dirty="0">
                <a:latin typeface="+mn-ea"/>
              </a:rPr>
              <a:t>“</a:t>
            </a:r>
            <a:r>
              <a:rPr lang="zh-CN" altLang="en-US" sz="1600" dirty="0">
                <a:latin typeface="+mn-ea"/>
                <a:sym typeface="+mn-ea"/>
              </a:rPr>
              <a:t>形审补正</a:t>
            </a:r>
            <a:r>
              <a:rPr lang="en-US" altLang="zh-CN" sz="1600" dirty="0">
                <a:latin typeface="+mn-ea"/>
                <a:sym typeface="+mn-ea"/>
              </a:rPr>
              <a:t>”</a:t>
            </a:r>
            <a:r>
              <a:rPr lang="zh-CN" altLang="en-US" sz="1600" dirty="0">
                <a:latin typeface="+mn-ea"/>
                <a:sym typeface="+mn-ea"/>
              </a:rPr>
              <a:t>（图一）。</a:t>
            </a:r>
            <a:endParaRPr lang="zh-CN" altLang="en-US" sz="1600" dirty="0">
              <a:latin typeface="+mn-ea"/>
            </a:endParaRPr>
          </a:p>
          <a:p>
            <a:pPr indent="457200"/>
            <a:r>
              <a:rPr lang="en-US" altLang="zh-CN" sz="1600" dirty="0">
                <a:latin typeface="+mn-ea"/>
              </a:rPr>
              <a:t>2.2</a:t>
            </a:r>
            <a:r>
              <a:rPr lang="zh-CN" altLang="en-US" sz="1600" dirty="0">
                <a:latin typeface="+mn-ea"/>
              </a:rPr>
              <a:t>可进入 “我的”或者“用户名称”</a:t>
            </a:r>
            <a:r>
              <a:rPr lang="en-US" altLang="zh-CN" sz="1600" dirty="0">
                <a:latin typeface="+mn-ea"/>
              </a:rPr>
              <a:t>——“</a:t>
            </a:r>
            <a:r>
              <a:rPr lang="zh-CN" altLang="en-US" sz="1600" dirty="0">
                <a:latin typeface="+mn-ea"/>
              </a:rPr>
              <a:t>办事记录”</a:t>
            </a:r>
            <a:r>
              <a:rPr lang="en-US" altLang="zh-CN" sz="1600" dirty="0">
                <a:latin typeface="+mn-ea"/>
              </a:rPr>
              <a:t>——“</a:t>
            </a:r>
            <a:r>
              <a:rPr lang="zh-CN" altLang="en-US" sz="1600" dirty="0">
                <a:latin typeface="+mn-ea"/>
              </a:rPr>
              <a:t>详情”按钮，点击详情页面底部的“页面跳转”部分，点击“形审补正”</a:t>
            </a:r>
            <a:r>
              <a:rPr lang="zh-CN" altLang="en-US" sz="1600" dirty="0">
                <a:latin typeface="+mn-ea"/>
                <a:sym typeface="+mn-ea"/>
              </a:rPr>
              <a:t>（图二）</a:t>
            </a:r>
            <a:r>
              <a:rPr lang="zh-CN" altLang="en-US" sz="1600" dirty="0">
                <a:latin typeface="+mn-ea"/>
              </a:rPr>
              <a:t>。</a:t>
            </a:r>
            <a:endParaRPr lang="en-US" altLang="zh-CN" sz="1600" dirty="0">
              <a:latin typeface="+mn-ea"/>
            </a:endParaRPr>
          </a:p>
          <a:p>
            <a:r>
              <a:rPr lang="en-US" altLang="zh-CN" sz="1600" dirty="0">
                <a:latin typeface="+mn-ea"/>
              </a:rPr>
              <a:t>3</a:t>
            </a:r>
            <a:r>
              <a:rPr lang="zh-CN" altLang="en-US" sz="1600" dirty="0">
                <a:latin typeface="+mn-ea"/>
              </a:rPr>
              <a:t>、补正上传后，可在同一位置，点击“查看补正”，再次下载补正材料以确认是否上传成功</a:t>
            </a:r>
            <a:r>
              <a:rPr lang="zh-CN" altLang="en-US" sz="1600" dirty="0">
                <a:latin typeface="+mn-ea"/>
                <a:sym typeface="+mn-ea"/>
              </a:rPr>
              <a:t>（图三）</a:t>
            </a:r>
            <a:r>
              <a:rPr lang="zh-CN" altLang="en-US" sz="1600" dirty="0">
                <a:latin typeface="+mn-ea"/>
              </a:rPr>
              <a:t>。</a:t>
            </a:r>
            <a:endParaRPr lang="zh-CN" altLang="en-US" sz="1600" dirty="0">
              <a:latin typeface="+mn-ea"/>
            </a:endParaRPr>
          </a:p>
          <a:p>
            <a:r>
              <a:rPr lang="zh-CN" altLang="en-US" sz="1600" b="1" dirty="0">
                <a:solidFill>
                  <a:srgbClr val="FF0000"/>
                </a:solidFill>
                <a:latin typeface="+mn-ea"/>
              </a:rPr>
              <a:t>注：收到补正短信后，及时登录浙江政务网或奖励系统进行补正</a:t>
            </a:r>
            <a:endParaRPr lang="zh-CN" altLang="en-US" sz="1600" b="1" dirty="0">
              <a:solidFill>
                <a:srgbClr val="FF0000"/>
              </a:solidFill>
              <a:latin typeface="+mn-ea"/>
            </a:endParaRPr>
          </a:p>
        </p:txBody>
      </p:sp>
      <p:pic>
        <p:nvPicPr>
          <p:cNvPr id="3" name="图片 2"/>
          <p:cNvPicPr>
            <a:picLocks noChangeAspect="1"/>
          </p:cNvPicPr>
          <p:nvPr/>
        </p:nvPicPr>
        <p:blipFill>
          <a:blip r:embed="rId2"/>
          <a:stretch>
            <a:fillRect/>
          </a:stretch>
        </p:blipFill>
        <p:spPr>
          <a:xfrm>
            <a:off x="7423150" y="2527300"/>
            <a:ext cx="6431915" cy="3053715"/>
          </a:xfrm>
          <a:prstGeom prst="rect">
            <a:avLst/>
          </a:prstGeom>
        </p:spPr>
      </p:pic>
      <p:sp>
        <p:nvSpPr>
          <p:cNvPr id="4" name="文本框 3"/>
          <p:cNvSpPr txBox="1"/>
          <p:nvPr/>
        </p:nvSpPr>
        <p:spPr>
          <a:xfrm>
            <a:off x="1396365" y="3244850"/>
            <a:ext cx="946785" cy="368300"/>
          </a:xfrm>
          <a:prstGeom prst="rect">
            <a:avLst/>
          </a:prstGeom>
          <a:noFill/>
        </p:spPr>
        <p:txBody>
          <a:bodyPr wrap="square" rtlCol="0">
            <a:spAutoFit/>
          </a:bodyPr>
          <a:lstStyle/>
          <a:p>
            <a:r>
              <a:rPr lang="zh-CN" altLang="en-US" b="1">
                <a:solidFill>
                  <a:srgbClr val="FF0000"/>
                </a:solidFill>
              </a:rPr>
              <a:t>图一</a:t>
            </a:r>
            <a:endParaRPr lang="zh-CN" altLang="en-US" b="1">
              <a:solidFill>
                <a:srgbClr val="FF0000"/>
              </a:solidFill>
            </a:endParaRPr>
          </a:p>
        </p:txBody>
      </p:sp>
      <p:sp>
        <p:nvSpPr>
          <p:cNvPr id="6" name="文本框 5"/>
          <p:cNvSpPr txBox="1"/>
          <p:nvPr/>
        </p:nvSpPr>
        <p:spPr>
          <a:xfrm>
            <a:off x="2433955" y="6428740"/>
            <a:ext cx="946785" cy="368300"/>
          </a:xfrm>
          <a:prstGeom prst="rect">
            <a:avLst/>
          </a:prstGeom>
          <a:noFill/>
        </p:spPr>
        <p:txBody>
          <a:bodyPr wrap="square" rtlCol="0">
            <a:spAutoFit/>
          </a:bodyPr>
          <a:lstStyle/>
          <a:p>
            <a:r>
              <a:rPr lang="zh-CN" altLang="en-US" b="1">
                <a:solidFill>
                  <a:srgbClr val="FF0000"/>
                </a:solidFill>
              </a:rPr>
              <a:t>图二</a:t>
            </a:r>
            <a:endParaRPr lang="zh-CN" altLang="en-US" b="1">
              <a:solidFill>
                <a:srgbClr val="FF0000"/>
              </a:solidFill>
            </a:endParaRPr>
          </a:p>
        </p:txBody>
      </p:sp>
      <p:sp>
        <p:nvSpPr>
          <p:cNvPr id="7" name="文本框 6"/>
          <p:cNvSpPr txBox="1"/>
          <p:nvPr/>
        </p:nvSpPr>
        <p:spPr>
          <a:xfrm>
            <a:off x="9116695" y="3869690"/>
            <a:ext cx="946785" cy="368300"/>
          </a:xfrm>
          <a:prstGeom prst="rect">
            <a:avLst/>
          </a:prstGeom>
          <a:noFill/>
        </p:spPr>
        <p:txBody>
          <a:bodyPr wrap="square" rtlCol="0">
            <a:spAutoFit/>
          </a:bodyPr>
          <a:lstStyle/>
          <a:p>
            <a:r>
              <a:rPr lang="zh-CN" altLang="en-US" b="1">
                <a:solidFill>
                  <a:srgbClr val="FF0000"/>
                </a:solidFill>
              </a:rPr>
              <a:t>图三</a:t>
            </a:r>
            <a:endParaRPr lang="zh-CN" altLang="en-US" b="1">
              <a:solidFill>
                <a:srgbClr val="FF0000"/>
              </a:solidFill>
            </a:endParaRPr>
          </a:p>
        </p:txBody>
      </p:sp>
      <p:pic>
        <p:nvPicPr>
          <p:cNvPr id="8" name="图片 7"/>
          <p:cNvPicPr>
            <a:picLocks noChangeAspect="1"/>
          </p:cNvPicPr>
          <p:nvPr/>
        </p:nvPicPr>
        <p:blipFill>
          <a:blip r:embed="rId3"/>
          <a:stretch>
            <a:fillRect/>
          </a:stretch>
        </p:blipFill>
        <p:spPr>
          <a:xfrm>
            <a:off x="3464560" y="4336415"/>
            <a:ext cx="3722370" cy="2714625"/>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54938" y="348527"/>
            <a:ext cx="1851783" cy="369332"/>
          </a:xfrm>
          <a:prstGeom prst="rect">
            <a:avLst/>
          </a:prstGeom>
          <a:noFill/>
        </p:spPr>
        <p:txBody>
          <a:bodyPr wrap="square" rtlCol="0">
            <a:spAutoFit/>
          </a:bodyPr>
          <a:lstStyle/>
          <a:p>
            <a:r>
              <a:rPr lang="zh-CN" altLang="en-US" dirty="0">
                <a:solidFill>
                  <a:schemeClr val="bg1"/>
                </a:solidFill>
              </a:rPr>
              <a:t>注意事项</a:t>
            </a:r>
            <a:endParaRPr lang="zh-CN" altLang="en-US" dirty="0">
              <a:solidFill>
                <a:schemeClr val="bg1"/>
              </a:solidFill>
            </a:endParaRPr>
          </a:p>
        </p:txBody>
      </p:sp>
      <p:sp>
        <p:nvSpPr>
          <p:cNvPr id="4" name="文本框 219"/>
          <p:cNvSpPr txBox="1"/>
          <p:nvPr/>
        </p:nvSpPr>
        <p:spPr>
          <a:xfrm>
            <a:off x="645160" y="991235"/>
            <a:ext cx="10504170" cy="5749925"/>
          </a:xfrm>
          <a:prstGeom prst="rect">
            <a:avLst/>
          </a:prstGeom>
          <a:noFill/>
        </p:spPr>
        <p:txBody>
          <a:bodyPr wrap="square" rtlCol="0">
            <a:noAutofit/>
          </a:bodyPr>
          <a:lstStyle/>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申报截止时间为</a:t>
            </a:r>
            <a:r>
              <a:rPr lang="en-US" altLang="zh-CN" sz="1400" dirty="0">
                <a:solidFill>
                  <a:srgbClr val="FF0000"/>
                </a:solidFill>
                <a:latin typeface="仿宋_GB2312" panose="02010609030101010101" pitchFamily="49" charset="-122"/>
                <a:ea typeface="仿宋_GB2312" panose="02010609030101010101" pitchFamily="49" charset="-122"/>
                <a:sym typeface="+mn-ea"/>
              </a:rPr>
              <a:t>2024</a:t>
            </a:r>
            <a:r>
              <a:rPr lang="zh-CN" altLang="en-US" sz="1400" dirty="0">
                <a:solidFill>
                  <a:srgbClr val="FF0000"/>
                </a:solidFill>
                <a:latin typeface="仿宋_GB2312" panose="02010609030101010101" pitchFamily="49" charset="-122"/>
                <a:ea typeface="仿宋_GB2312" panose="02010609030101010101" pitchFamily="49" charset="-122"/>
                <a:sym typeface="+mn-ea"/>
              </a:rPr>
              <a:t>年</a:t>
            </a:r>
            <a:r>
              <a:rPr lang="en-US" altLang="zh-CN" sz="1400" dirty="0">
                <a:solidFill>
                  <a:srgbClr val="FF0000"/>
                </a:solidFill>
                <a:latin typeface="仿宋_GB2312" panose="02010609030101010101" pitchFamily="49" charset="-122"/>
                <a:ea typeface="仿宋_GB2312" panose="02010609030101010101" pitchFamily="49" charset="-122"/>
                <a:sym typeface="+mn-ea"/>
              </a:rPr>
              <a:t>8</a:t>
            </a:r>
            <a:r>
              <a:rPr lang="zh-CN" altLang="en-US" sz="1400" dirty="0">
                <a:solidFill>
                  <a:srgbClr val="FF0000"/>
                </a:solidFill>
                <a:latin typeface="仿宋_GB2312" panose="02010609030101010101" pitchFamily="49" charset="-122"/>
                <a:ea typeface="仿宋_GB2312" panose="02010609030101010101" pitchFamily="49" charset="-122"/>
                <a:sym typeface="+mn-ea"/>
              </a:rPr>
              <a:t>月</a:t>
            </a:r>
            <a:r>
              <a:rPr lang="en-US" altLang="zh-CN" sz="1400" dirty="0">
                <a:solidFill>
                  <a:srgbClr val="FF0000"/>
                </a:solidFill>
                <a:latin typeface="仿宋_GB2312" panose="02010609030101010101" pitchFamily="49" charset="-122"/>
                <a:ea typeface="仿宋_GB2312" panose="02010609030101010101" pitchFamily="49" charset="-122"/>
                <a:sym typeface="+mn-ea"/>
              </a:rPr>
              <a:t>20</a:t>
            </a:r>
            <a:r>
              <a:rPr lang="zh-CN" altLang="en-US" sz="1400" dirty="0">
                <a:solidFill>
                  <a:srgbClr val="FF0000"/>
                </a:solidFill>
                <a:latin typeface="仿宋_GB2312" panose="02010609030101010101" pitchFamily="49" charset="-122"/>
                <a:ea typeface="仿宋_GB2312" panose="02010609030101010101" pitchFamily="49" charset="-122"/>
                <a:sym typeface="+mn-ea"/>
              </a:rPr>
              <a:t>日</a:t>
            </a:r>
            <a:r>
              <a:rPr lang="en-US" altLang="zh-CN" sz="1400" dirty="0">
                <a:solidFill>
                  <a:srgbClr val="FF0000"/>
                </a:solidFill>
                <a:latin typeface="仿宋_GB2312" panose="02010609030101010101" pitchFamily="49" charset="-122"/>
                <a:ea typeface="仿宋_GB2312" panose="02010609030101010101" pitchFamily="49" charset="-122"/>
                <a:sym typeface="+mn-ea"/>
              </a:rPr>
              <a:t>18</a:t>
            </a:r>
            <a:r>
              <a:rPr lang="zh-CN" altLang="en-US" sz="1400" b="1" dirty="0">
                <a:solidFill>
                  <a:srgbClr val="FF0000"/>
                </a:solidFill>
                <a:latin typeface="仿宋_GB2312" panose="02010609030101010101" pitchFamily="49" charset="-122"/>
                <a:ea typeface="仿宋_GB2312" panose="02010609030101010101" pitchFamily="49" charset="-122"/>
                <a:sym typeface="+mn-ea"/>
              </a:rPr>
              <a:t>时</a:t>
            </a:r>
            <a:r>
              <a:rPr lang="zh-CN" altLang="en-US" sz="1400" dirty="0">
                <a:latin typeface="仿宋_GB2312" panose="02010609030101010101" pitchFamily="49" charset="-122"/>
                <a:ea typeface="仿宋_GB2312" panose="02010609030101010101" pitchFamily="49" charset="-122"/>
              </a:rPr>
              <a:t>整，审核截止时间为</a:t>
            </a:r>
            <a:r>
              <a:rPr lang="en-US" altLang="zh-CN" sz="1400" dirty="0">
                <a:solidFill>
                  <a:srgbClr val="FF0000"/>
                </a:solidFill>
                <a:latin typeface="仿宋_GB2312" panose="02010609030101010101" pitchFamily="49" charset="-122"/>
                <a:ea typeface="仿宋_GB2312" panose="02010609030101010101" pitchFamily="49" charset="-122"/>
                <a:sym typeface="+mn-ea"/>
              </a:rPr>
              <a:t>2024</a:t>
            </a:r>
            <a:r>
              <a:rPr lang="zh-CN" altLang="en-US" sz="1400" dirty="0">
                <a:solidFill>
                  <a:srgbClr val="FF0000"/>
                </a:solidFill>
                <a:latin typeface="仿宋_GB2312" panose="02010609030101010101" pitchFamily="49" charset="-122"/>
                <a:ea typeface="仿宋_GB2312" panose="02010609030101010101" pitchFamily="49" charset="-122"/>
                <a:sym typeface="+mn-ea"/>
              </a:rPr>
              <a:t>年</a:t>
            </a:r>
            <a:r>
              <a:rPr lang="en-US" altLang="zh-CN" sz="1400" dirty="0">
                <a:solidFill>
                  <a:srgbClr val="FF0000"/>
                </a:solidFill>
                <a:latin typeface="仿宋_GB2312" panose="02010609030101010101" pitchFamily="49" charset="-122"/>
                <a:ea typeface="仿宋_GB2312" panose="02010609030101010101" pitchFamily="49" charset="-122"/>
                <a:sym typeface="+mn-ea"/>
              </a:rPr>
              <a:t>8</a:t>
            </a:r>
            <a:r>
              <a:rPr lang="zh-CN" altLang="en-US" sz="1400" dirty="0">
                <a:solidFill>
                  <a:srgbClr val="FF0000"/>
                </a:solidFill>
                <a:latin typeface="仿宋_GB2312" panose="02010609030101010101" pitchFamily="49" charset="-122"/>
                <a:ea typeface="仿宋_GB2312" panose="02010609030101010101" pitchFamily="49" charset="-122"/>
                <a:sym typeface="+mn-ea"/>
              </a:rPr>
              <a:t>月</a:t>
            </a:r>
            <a:r>
              <a:rPr lang="en-US" altLang="zh-CN" sz="1400" dirty="0">
                <a:solidFill>
                  <a:srgbClr val="FF0000"/>
                </a:solidFill>
                <a:latin typeface="仿宋_GB2312" panose="02010609030101010101" pitchFamily="49" charset="-122"/>
                <a:ea typeface="仿宋_GB2312" panose="02010609030101010101" pitchFamily="49" charset="-122"/>
                <a:sym typeface="+mn-ea"/>
              </a:rPr>
              <a:t>30</a:t>
            </a:r>
            <a:r>
              <a:rPr lang="zh-CN" altLang="en-US" sz="1400" dirty="0">
                <a:solidFill>
                  <a:srgbClr val="FF0000"/>
                </a:solidFill>
                <a:latin typeface="仿宋_GB2312" panose="02010609030101010101" pitchFamily="49" charset="-122"/>
                <a:ea typeface="仿宋_GB2312" panose="02010609030101010101" pitchFamily="49" charset="-122"/>
                <a:sym typeface="+mn-ea"/>
              </a:rPr>
              <a:t>日</a:t>
            </a:r>
            <a:r>
              <a:rPr lang="en-US" altLang="zh-CN" sz="1400" dirty="0">
                <a:solidFill>
                  <a:srgbClr val="FF0000"/>
                </a:solidFill>
                <a:latin typeface="仿宋_GB2312" panose="02010609030101010101" pitchFamily="49" charset="-122"/>
                <a:ea typeface="仿宋_GB2312" panose="02010609030101010101" pitchFamily="49" charset="-122"/>
                <a:sym typeface="+mn-ea"/>
              </a:rPr>
              <a:t>18</a:t>
            </a:r>
            <a:r>
              <a:rPr lang="zh-CN" altLang="en-US" sz="1400" b="1" dirty="0">
                <a:solidFill>
                  <a:srgbClr val="FF0000"/>
                </a:solidFill>
                <a:latin typeface="仿宋_GB2312" panose="02010609030101010101" pitchFamily="49" charset="-122"/>
                <a:ea typeface="仿宋_GB2312" panose="02010609030101010101" pitchFamily="49" charset="-122"/>
                <a:sym typeface="+mn-ea"/>
              </a:rPr>
              <a:t>时</a:t>
            </a:r>
            <a:r>
              <a:rPr lang="zh-CN" altLang="en-US" sz="1400" dirty="0">
                <a:latin typeface="仿宋_GB2312" panose="02010609030101010101" pitchFamily="49" charset="-122"/>
                <a:ea typeface="仿宋_GB2312" panose="02010609030101010101" pitchFamily="49" charset="-122"/>
                <a:sym typeface="+mn-ea"/>
              </a:rPr>
              <a:t>整：在申报截止，审核未截止时，提名单位或者提名专家审核退回的成果可以重新提交，其他成果不能提交</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政务网草稿保存后，再次进入填写页面过程中，不能切换奖种及提名类型；</a:t>
            </a:r>
            <a:r>
              <a:rPr lang="zh-CN" altLang="en-US" sz="1400" dirty="0">
                <a:latin typeface="仿宋_GB2312" panose="02010609030101010101" pitchFamily="49" charset="-122"/>
                <a:ea typeface="仿宋_GB2312" panose="02010609030101010101" pitchFamily="49" charset="-122"/>
              </a:rPr>
              <a:t>建议提交后进入奖励系统检查提名书。</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同意降级评审，只能降一级评审；评审组根据第一学科进行分组；</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自然奖论文作者、发明奖授权发明的发明人、进步奖前三完成人论文或授权发明专利需选择对应的完成人。</a:t>
            </a:r>
            <a:endParaRPr lang="zh-CN" altLang="en-US"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sym typeface="+mn-ea"/>
              </a:rPr>
              <a:t>自然奖成果完成时间： </a:t>
            </a:r>
            <a:r>
              <a:rPr lang="en-US" altLang="zh-CN" sz="1400" dirty="0">
                <a:latin typeface="仿宋_GB2312" panose="02010609030101010101" pitchFamily="49" charset="-122"/>
                <a:ea typeface="仿宋_GB2312" panose="02010609030101010101" pitchFamily="49" charset="-122"/>
                <a:sym typeface="+mn-ea"/>
              </a:rPr>
              <a:t>8</a:t>
            </a:r>
            <a:r>
              <a:rPr lang="zh-CN" altLang="en-US" sz="1400" dirty="0">
                <a:latin typeface="仿宋_GB2312" panose="02010609030101010101" pitchFamily="49" charset="-122"/>
                <a:ea typeface="仿宋_GB2312" panose="02010609030101010101" pitchFamily="49" charset="-122"/>
                <a:sym typeface="+mn-ea"/>
              </a:rPr>
              <a:t>篇代表性论文</a:t>
            </a:r>
            <a:r>
              <a:rPr lang="en-US" altLang="zh-CN" sz="1400" dirty="0">
                <a:latin typeface="仿宋_GB2312" panose="02010609030101010101" pitchFamily="49" charset="-122"/>
                <a:ea typeface="仿宋_GB2312" panose="02010609030101010101" pitchFamily="49" charset="-122"/>
                <a:sym typeface="+mn-ea"/>
              </a:rPr>
              <a:t>(</a:t>
            </a:r>
            <a:r>
              <a:rPr lang="zh-CN" altLang="en-US" sz="1400" dirty="0">
                <a:latin typeface="仿宋_GB2312" panose="02010609030101010101" pitchFamily="49" charset="-122"/>
                <a:ea typeface="仿宋_GB2312" panose="02010609030101010101" pitchFamily="49" charset="-122"/>
                <a:sym typeface="+mn-ea"/>
              </a:rPr>
              <a:t>专著</a:t>
            </a:r>
            <a:r>
              <a:rPr lang="en-US" altLang="zh-CN" sz="1400" dirty="0">
                <a:latin typeface="仿宋_GB2312" panose="02010609030101010101" pitchFamily="49" charset="-122"/>
                <a:ea typeface="仿宋_GB2312" panose="02010609030101010101" pitchFamily="49" charset="-122"/>
                <a:sym typeface="+mn-ea"/>
              </a:rPr>
              <a:t>)</a:t>
            </a:r>
            <a:r>
              <a:rPr lang="zh-CN" altLang="en-US" sz="1400" dirty="0">
                <a:latin typeface="仿宋_GB2312" panose="02010609030101010101" pitchFamily="49" charset="-122"/>
                <a:ea typeface="仿宋_GB2312" panose="02010609030101010101" pitchFamily="49" charset="-122"/>
                <a:sym typeface="+mn-ea"/>
              </a:rPr>
              <a:t>中最近</a:t>
            </a:r>
            <a:r>
              <a:rPr lang="en-US" altLang="zh-CN" sz="1400" dirty="0">
                <a:latin typeface="仿宋_GB2312" panose="02010609030101010101" pitchFamily="49" charset="-122"/>
                <a:ea typeface="仿宋_GB2312" panose="02010609030101010101" pitchFamily="49" charset="-122"/>
                <a:sym typeface="+mn-ea"/>
              </a:rPr>
              <a:t>1</a:t>
            </a:r>
            <a:r>
              <a:rPr lang="zh-CN" altLang="en-US" sz="1400" dirty="0">
                <a:latin typeface="仿宋_GB2312" panose="02010609030101010101" pitchFamily="49" charset="-122"/>
                <a:ea typeface="仿宋_GB2312" panose="02010609030101010101" pitchFamily="49" charset="-122"/>
                <a:sym typeface="+mn-ea"/>
              </a:rPr>
              <a:t>篇发表的时间。</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验证通过后，才能提交，点击按钮进行上报；填写过程中，及时保存。</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提名书主件</a:t>
            </a:r>
            <a:r>
              <a:rPr lang="en-US" altLang="zh-CN" sz="1400" dirty="0">
                <a:latin typeface="仿宋_GB2312" panose="02010609030101010101" pitchFamily="49" charset="-122"/>
                <a:ea typeface="仿宋_GB2312" panose="02010609030101010101" pitchFamily="49" charset="-122"/>
              </a:rPr>
              <a:t>(</a:t>
            </a:r>
            <a:r>
              <a:rPr lang="zh-CN" altLang="en-US" sz="1400" b="1" dirty="0">
                <a:latin typeface="仿宋_GB2312" panose="02010609030101010101" pitchFamily="49" charset="-122"/>
                <a:ea typeface="仿宋_GB2312" panose="02010609030101010101" pitchFamily="49" charset="-122"/>
              </a:rPr>
              <a:t>提名单位审核（提名专家审核通过用户确认）后</a:t>
            </a:r>
            <a:r>
              <a:rPr lang="zh-CN" altLang="en-US" sz="1400" dirty="0">
                <a:latin typeface="仿宋_GB2312" panose="02010609030101010101" pitchFamily="49" charset="-122"/>
                <a:ea typeface="仿宋_GB2312" panose="02010609030101010101" pitchFamily="49" charset="-122"/>
              </a:rPr>
              <a:t>，生成审核通过水印及提名号</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提名书附件（合作关系说明、公示文件），除论文专著、知识产权和标准规范外，附件限制</a:t>
            </a:r>
            <a:r>
              <a:rPr lang="en-US" altLang="zh-CN" sz="1400" b="1" dirty="0">
                <a:latin typeface="仿宋_GB2312" panose="02010609030101010101" pitchFamily="49" charset="-122"/>
                <a:ea typeface="仿宋_GB2312" panose="02010609030101010101" pitchFamily="49" charset="-122"/>
              </a:rPr>
              <a:t>60</a:t>
            </a:r>
            <a:r>
              <a:rPr lang="zh-CN" altLang="en-US" sz="1400" dirty="0">
                <a:latin typeface="仿宋_GB2312" panose="02010609030101010101" pitchFamily="49" charset="-122"/>
                <a:ea typeface="仿宋_GB2312" panose="02010609030101010101" pitchFamily="49" charset="-122"/>
              </a:rPr>
              <a:t>页（其中合作关系汇总表自动生成），其中大奖</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个人、团队限制</a:t>
            </a:r>
            <a:r>
              <a:rPr lang="en-US" altLang="zh-CN" sz="1400" b="1" dirty="0">
                <a:latin typeface="仿宋_GB2312" panose="02010609030101010101" pitchFamily="49" charset="-122"/>
                <a:ea typeface="仿宋_GB2312" panose="02010609030101010101" pitchFamily="49" charset="-122"/>
              </a:rPr>
              <a:t>80</a:t>
            </a:r>
            <a:r>
              <a:rPr lang="zh-CN" altLang="en-US" sz="1400" dirty="0">
                <a:latin typeface="仿宋_GB2312" panose="02010609030101010101" pitchFamily="49" charset="-122"/>
                <a:ea typeface="仿宋_GB2312" panose="02010609030101010101" pitchFamily="49" charset="-122"/>
              </a:rPr>
              <a:t>页。</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流程：填报人上报</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单位管理员审核</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提名（专家）单位审核</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形式审查。</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专家提名不走单位审核</a:t>
            </a:r>
            <a:r>
              <a:rPr lang="en-US" altLang="zh-CN" sz="1400" dirty="0">
                <a:latin typeface="仿宋_GB2312" panose="02010609030101010101" pitchFamily="49" charset="-122"/>
                <a:ea typeface="仿宋_GB2312" panose="02010609030101010101" pitchFamily="49" charset="-122"/>
              </a:rPr>
              <a:t>)</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建议使用</a:t>
            </a:r>
            <a:r>
              <a:rPr lang="en-US" altLang="zh-CN" sz="1400" dirty="0">
                <a:latin typeface="仿宋_GB2312" panose="02010609030101010101" pitchFamily="49" charset="-122"/>
                <a:ea typeface="仿宋_GB2312" panose="02010609030101010101" pitchFamily="49" charset="-122"/>
              </a:rPr>
              <a:t>Google Chrome</a:t>
            </a:r>
            <a:r>
              <a:rPr lang="zh-CN" altLang="en-US" sz="1400" dirty="0">
                <a:latin typeface="仿宋_GB2312" panose="02010609030101010101" pitchFamily="49" charset="-122"/>
                <a:ea typeface="仿宋_GB2312" panose="02010609030101010101" pitchFamily="49" charset="-122"/>
              </a:rPr>
              <a:t>、</a:t>
            </a:r>
            <a:r>
              <a:rPr lang="en-US" altLang="zh-CN" sz="1400" dirty="0">
                <a:latin typeface="仿宋_GB2312" panose="02010609030101010101" pitchFamily="49" charset="-122"/>
                <a:ea typeface="仿宋_GB2312" panose="02010609030101010101" pitchFamily="49" charset="-122"/>
              </a:rPr>
              <a:t>360</a:t>
            </a:r>
            <a:r>
              <a:rPr lang="zh-CN" altLang="en-US" sz="1400" dirty="0">
                <a:latin typeface="仿宋_GB2312" panose="02010609030101010101" pitchFamily="49" charset="-122"/>
                <a:ea typeface="仿宋_GB2312" panose="02010609030101010101" pitchFamily="49" charset="-122"/>
              </a:rPr>
              <a:t>（极速模式）浏览器。</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提名单位必须上传公示文件，才能进行提名操作；</a:t>
            </a:r>
            <a:endParaRPr lang="en-US" altLang="zh-CN" sz="1400" dirty="0">
              <a:latin typeface="仿宋_GB2312" panose="02010609030101010101" pitchFamily="49" charset="-122"/>
              <a:ea typeface="仿宋_GB2312" panose="02010609030101010101" pitchFamily="49" charset="-122"/>
            </a:endParaRPr>
          </a:p>
          <a:p>
            <a:pPr>
              <a:lnSpc>
                <a:spcPct val="150000"/>
              </a:lnSpc>
            </a:pPr>
            <a:r>
              <a:rPr lang="en-US" altLang="zh-CN" sz="1400" dirty="0">
                <a:latin typeface="仿宋_GB2312" panose="02010609030101010101" pitchFamily="49" charset="-122"/>
                <a:ea typeface="仿宋_GB2312" panose="02010609030101010101" pitchFamily="49" charset="-122"/>
              </a:rPr>
              <a:t>     </a:t>
            </a:r>
            <a:r>
              <a:rPr lang="zh-CN" altLang="en-US" sz="1400" dirty="0">
                <a:latin typeface="仿宋_GB2312" panose="02010609030101010101" pitchFamily="49" charset="-122"/>
                <a:ea typeface="仿宋_GB2312" panose="02010609030101010101" pitchFamily="49" charset="-122"/>
              </a:rPr>
              <a:t>提名完成后必须在规定时间上传公函（截至时间：</a:t>
            </a:r>
            <a:r>
              <a:rPr lang="en-US" altLang="zh-CN" sz="1400" dirty="0">
                <a:solidFill>
                  <a:srgbClr val="FF0000"/>
                </a:solidFill>
                <a:latin typeface="仿宋_GB2312" panose="02010609030101010101" pitchFamily="49" charset="-122"/>
                <a:ea typeface="仿宋_GB2312" panose="02010609030101010101" pitchFamily="49" charset="-122"/>
                <a:sym typeface="+mn-ea"/>
              </a:rPr>
              <a:t>2024</a:t>
            </a:r>
            <a:r>
              <a:rPr lang="zh-CN" altLang="en-US" sz="1400" dirty="0">
                <a:solidFill>
                  <a:srgbClr val="FF0000"/>
                </a:solidFill>
                <a:latin typeface="仿宋_GB2312" panose="02010609030101010101" pitchFamily="49" charset="-122"/>
                <a:ea typeface="仿宋_GB2312" panose="02010609030101010101" pitchFamily="49" charset="-122"/>
                <a:sym typeface="+mn-ea"/>
              </a:rPr>
              <a:t>年</a:t>
            </a:r>
            <a:r>
              <a:rPr lang="en-US" altLang="zh-CN" sz="1400" dirty="0">
                <a:solidFill>
                  <a:srgbClr val="FF0000"/>
                </a:solidFill>
                <a:latin typeface="仿宋_GB2312" panose="02010609030101010101" pitchFamily="49" charset="-122"/>
                <a:ea typeface="仿宋_GB2312" panose="02010609030101010101" pitchFamily="49" charset="-122"/>
                <a:sym typeface="+mn-ea"/>
              </a:rPr>
              <a:t>9</a:t>
            </a:r>
            <a:r>
              <a:rPr lang="zh-CN" altLang="en-US" sz="1400" dirty="0">
                <a:solidFill>
                  <a:srgbClr val="FF0000"/>
                </a:solidFill>
                <a:latin typeface="仿宋_GB2312" panose="02010609030101010101" pitchFamily="49" charset="-122"/>
                <a:ea typeface="仿宋_GB2312" panose="02010609030101010101" pitchFamily="49" charset="-122"/>
                <a:sym typeface="+mn-ea"/>
              </a:rPr>
              <a:t>月</a:t>
            </a:r>
            <a:r>
              <a:rPr lang="en-US" altLang="zh-CN" sz="1400" dirty="0">
                <a:solidFill>
                  <a:srgbClr val="FF0000"/>
                </a:solidFill>
                <a:latin typeface="仿宋_GB2312" panose="02010609030101010101" pitchFamily="49" charset="-122"/>
                <a:ea typeface="仿宋_GB2312" panose="02010609030101010101" pitchFamily="49" charset="-122"/>
                <a:sym typeface="+mn-ea"/>
              </a:rPr>
              <a:t>2</a:t>
            </a:r>
            <a:r>
              <a:rPr lang="zh-CN" altLang="en-US" sz="1400" dirty="0">
                <a:solidFill>
                  <a:srgbClr val="FF0000"/>
                </a:solidFill>
                <a:latin typeface="仿宋_GB2312" panose="02010609030101010101" pitchFamily="49" charset="-122"/>
                <a:ea typeface="仿宋_GB2312" panose="02010609030101010101" pitchFamily="49" charset="-122"/>
                <a:sym typeface="+mn-ea"/>
              </a:rPr>
              <a:t>日</a:t>
            </a:r>
            <a:r>
              <a:rPr lang="en-US" altLang="zh-CN" sz="1400" dirty="0">
                <a:solidFill>
                  <a:srgbClr val="FF0000"/>
                </a:solidFill>
                <a:latin typeface="仿宋_GB2312" panose="02010609030101010101" pitchFamily="49" charset="-122"/>
                <a:ea typeface="仿宋_GB2312" panose="02010609030101010101" pitchFamily="49" charset="-122"/>
                <a:sym typeface="+mn-ea"/>
              </a:rPr>
              <a:t>18</a:t>
            </a:r>
            <a:r>
              <a:rPr lang="zh-CN" altLang="en-US" sz="1400" b="1" dirty="0">
                <a:solidFill>
                  <a:srgbClr val="FF0000"/>
                </a:solidFill>
                <a:latin typeface="仿宋_GB2312" panose="02010609030101010101" pitchFamily="49" charset="-122"/>
                <a:ea typeface="仿宋_GB2312" panose="02010609030101010101" pitchFamily="49" charset="-122"/>
                <a:sym typeface="+mn-ea"/>
              </a:rPr>
              <a:t>时</a:t>
            </a:r>
            <a:r>
              <a:rPr lang="zh-CN" altLang="en-US" sz="1400" b="1" dirty="0">
                <a:solidFill>
                  <a:srgbClr val="FF0000"/>
                </a:solidFill>
              </a:rPr>
              <a:t>前）</a:t>
            </a:r>
            <a:endParaRPr lang="en-US" altLang="zh-CN" sz="14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rPr>
              <a:t>提名通过后，务必在规定时间内，点击“我的”或者“用户名称”</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办事记录”</a:t>
            </a:r>
            <a:r>
              <a:rPr lang="en-US" altLang="zh-CN" sz="1400" dirty="0">
                <a:latin typeface="仿宋_GB2312" panose="02010609030101010101" pitchFamily="49" charset="-122"/>
                <a:ea typeface="仿宋_GB2312" panose="02010609030101010101" pitchFamily="49" charset="-122"/>
              </a:rPr>
              <a:t>——“</a:t>
            </a:r>
            <a:r>
              <a:rPr lang="zh-CN" altLang="en-US" sz="1400" dirty="0">
                <a:latin typeface="仿宋_GB2312" panose="02010609030101010101" pitchFamily="49" charset="-122"/>
                <a:ea typeface="仿宋_GB2312" panose="02010609030101010101" pitchFamily="49" charset="-122"/>
              </a:rPr>
              <a:t>详情”按钮，点击详情页面底部的“</a:t>
            </a:r>
            <a:r>
              <a:rPr lang="zh-CN" altLang="en-US" sz="1400" b="1" dirty="0">
                <a:latin typeface="仿宋_GB2312" panose="02010609030101010101" pitchFamily="49" charset="-122"/>
                <a:ea typeface="仿宋_GB2312" panose="02010609030101010101" pitchFamily="49" charset="-122"/>
              </a:rPr>
              <a:t>页面跳转</a:t>
            </a:r>
            <a:r>
              <a:rPr lang="zh-CN" altLang="en-US" sz="1400" dirty="0">
                <a:latin typeface="仿宋_GB2312" panose="02010609030101010101" pitchFamily="49" charset="-122"/>
                <a:ea typeface="仿宋_GB2312" panose="02010609030101010101" pitchFamily="49" charset="-122"/>
              </a:rPr>
              <a:t>”部分，上传“</a:t>
            </a:r>
            <a:r>
              <a:rPr lang="zh-CN" altLang="en-US" sz="1400" b="1" dirty="0">
                <a:solidFill>
                  <a:srgbClr val="00B0F0"/>
                </a:solidFill>
                <a:latin typeface="仿宋_GB2312" panose="02010609030101010101" pitchFamily="49" charset="-122"/>
                <a:ea typeface="仿宋_GB2312" panose="02010609030101010101" pitchFamily="49" charset="-122"/>
              </a:rPr>
              <a:t>盖章提名书</a:t>
            </a:r>
            <a:r>
              <a:rPr lang="zh-CN" altLang="en-US" sz="1400" dirty="0">
                <a:latin typeface="仿宋_GB2312" panose="02010609030101010101" pitchFamily="49" charset="-122"/>
                <a:ea typeface="仿宋_GB2312" panose="02010609030101010101" pitchFamily="49" charset="-122"/>
              </a:rPr>
              <a:t>”，否则形审为不通过（截至时间：</a:t>
            </a:r>
            <a:r>
              <a:rPr lang="en-US" altLang="zh-CN" sz="1400" dirty="0">
                <a:solidFill>
                  <a:srgbClr val="FF0000"/>
                </a:solidFill>
                <a:latin typeface="仿宋_GB2312" panose="02010609030101010101" pitchFamily="49" charset="-122"/>
                <a:ea typeface="仿宋_GB2312" panose="02010609030101010101" pitchFamily="49" charset="-122"/>
                <a:sym typeface="+mn-ea"/>
              </a:rPr>
              <a:t>2024</a:t>
            </a:r>
            <a:r>
              <a:rPr lang="zh-CN" altLang="en-US" sz="1400" dirty="0">
                <a:solidFill>
                  <a:srgbClr val="FF0000"/>
                </a:solidFill>
                <a:latin typeface="仿宋_GB2312" panose="02010609030101010101" pitchFamily="49" charset="-122"/>
                <a:ea typeface="仿宋_GB2312" panose="02010609030101010101" pitchFamily="49" charset="-122"/>
                <a:sym typeface="+mn-ea"/>
              </a:rPr>
              <a:t>年</a:t>
            </a:r>
            <a:r>
              <a:rPr lang="en-US" altLang="zh-CN" sz="1400" dirty="0">
                <a:solidFill>
                  <a:srgbClr val="FF0000"/>
                </a:solidFill>
                <a:latin typeface="仿宋_GB2312" panose="02010609030101010101" pitchFamily="49" charset="-122"/>
                <a:ea typeface="仿宋_GB2312" panose="02010609030101010101" pitchFamily="49" charset="-122"/>
                <a:sym typeface="+mn-ea"/>
              </a:rPr>
              <a:t>9</a:t>
            </a:r>
            <a:r>
              <a:rPr lang="zh-CN" altLang="en-US" sz="1400" dirty="0">
                <a:solidFill>
                  <a:srgbClr val="FF0000"/>
                </a:solidFill>
                <a:latin typeface="仿宋_GB2312" panose="02010609030101010101" pitchFamily="49" charset="-122"/>
                <a:ea typeface="仿宋_GB2312" panose="02010609030101010101" pitchFamily="49" charset="-122"/>
                <a:sym typeface="+mn-ea"/>
              </a:rPr>
              <a:t>月</a:t>
            </a:r>
            <a:r>
              <a:rPr lang="en-US" altLang="zh-CN" sz="1400" dirty="0">
                <a:solidFill>
                  <a:srgbClr val="FF0000"/>
                </a:solidFill>
                <a:latin typeface="仿宋_GB2312" panose="02010609030101010101" pitchFamily="49" charset="-122"/>
                <a:ea typeface="仿宋_GB2312" panose="02010609030101010101" pitchFamily="49" charset="-122"/>
                <a:sym typeface="+mn-ea"/>
              </a:rPr>
              <a:t>2</a:t>
            </a:r>
            <a:r>
              <a:rPr lang="zh-CN" altLang="en-US" sz="1400" dirty="0">
                <a:solidFill>
                  <a:srgbClr val="FF0000"/>
                </a:solidFill>
                <a:latin typeface="仿宋_GB2312" panose="02010609030101010101" pitchFamily="49" charset="-122"/>
                <a:ea typeface="仿宋_GB2312" panose="02010609030101010101" pitchFamily="49" charset="-122"/>
                <a:sym typeface="+mn-ea"/>
              </a:rPr>
              <a:t>日</a:t>
            </a:r>
            <a:r>
              <a:rPr lang="en-US" altLang="zh-CN" sz="1400" dirty="0">
                <a:solidFill>
                  <a:srgbClr val="FF0000"/>
                </a:solidFill>
                <a:latin typeface="仿宋_GB2312" panose="02010609030101010101" pitchFamily="49" charset="-122"/>
                <a:ea typeface="仿宋_GB2312" panose="02010609030101010101" pitchFamily="49" charset="-122"/>
                <a:sym typeface="+mn-ea"/>
              </a:rPr>
              <a:t>18</a:t>
            </a:r>
            <a:r>
              <a:rPr lang="zh-CN" altLang="en-US" sz="1400" b="1" dirty="0">
                <a:solidFill>
                  <a:srgbClr val="FF0000"/>
                </a:solidFill>
                <a:latin typeface="仿宋_GB2312" panose="02010609030101010101" pitchFamily="49" charset="-122"/>
                <a:ea typeface="仿宋_GB2312" panose="02010609030101010101" pitchFamily="49" charset="-122"/>
                <a:sym typeface="+mn-ea"/>
              </a:rPr>
              <a:t>时</a:t>
            </a:r>
            <a:r>
              <a:rPr lang="zh-CN" altLang="en-US" sz="1400" b="1" dirty="0">
                <a:solidFill>
                  <a:srgbClr val="FF0000"/>
                </a:solidFill>
              </a:rPr>
              <a:t>前</a:t>
            </a:r>
            <a:r>
              <a:rPr lang="zh-CN" altLang="en-US" sz="14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a:t>
            </a:r>
            <a:endParaRPr lang="zh-CN" altLang="en-US" sz="1600" dirty="0">
              <a:latin typeface="仿宋_GB2312" panose="02010609030101010101" pitchFamily="49" charset="-122"/>
              <a:ea typeface="仿宋_GB2312" panose="02010609030101010101" pitchFamily="49" charset="-122"/>
            </a:endParaRPr>
          </a:p>
          <a:p>
            <a:pPr marL="285750" indent="-285750">
              <a:lnSpc>
                <a:spcPct val="150000"/>
              </a:lnSpc>
              <a:buFont typeface="Wingdings" panose="05000000000000000000" pitchFamily="2" charset="2"/>
              <a:buChar char="n"/>
            </a:pPr>
            <a:r>
              <a:rPr lang="zh-CN" altLang="en-US" sz="1400" dirty="0">
                <a:latin typeface="仿宋_GB2312" panose="02010609030101010101" pitchFamily="49" charset="-122"/>
                <a:ea typeface="仿宋_GB2312" panose="02010609030101010101" pitchFamily="49" charset="-122"/>
                <a:sym typeface="+mn-ea"/>
              </a:rPr>
              <a:t>(填写，保存草稿)</a:t>
            </a:r>
            <a:r>
              <a:rPr lang="zh-CN" altLang="en-US" sz="1400" dirty="0">
                <a:latin typeface="仿宋_GB2312" panose="02010609030101010101" pitchFamily="49" charset="-122"/>
                <a:ea typeface="仿宋_GB2312" panose="02010609030101010101" pitchFamily="49" charset="-122"/>
              </a:rPr>
              <a:t>草稿箱-</a:t>
            </a:r>
            <a:r>
              <a:rPr lang="zh-CN" altLang="en-US" sz="1400" dirty="0">
                <a:latin typeface="仿宋_GB2312" panose="02010609030101010101" pitchFamily="49" charset="-122"/>
                <a:ea typeface="仿宋_GB2312" panose="02010609030101010101" pitchFamily="49" charset="-122"/>
                <a:sym typeface="+mn-ea"/>
              </a:rPr>
              <a:t>(提交)</a:t>
            </a:r>
            <a:r>
              <a:rPr lang="zh-CN" altLang="en-US" sz="1400" dirty="0">
                <a:latin typeface="仿宋_GB2312" panose="02010609030101010101" pitchFamily="49" charset="-122"/>
                <a:ea typeface="仿宋_GB2312" panose="02010609030101010101" pitchFamily="49" charset="-122"/>
              </a:rPr>
              <a:t>办件记录-</a:t>
            </a:r>
            <a:r>
              <a:rPr lang="zh-CN" altLang="en-US" sz="1400" dirty="0">
                <a:latin typeface="仿宋_GB2312" panose="02010609030101010101" pitchFamily="49" charset="-122"/>
                <a:ea typeface="仿宋_GB2312" panose="02010609030101010101" pitchFamily="49" charset="-122"/>
                <a:sym typeface="+mn-ea"/>
              </a:rPr>
              <a:t>(退回)办件记录</a:t>
            </a:r>
            <a:r>
              <a:rPr lang="en-US" altLang="zh-CN" sz="1400" dirty="0">
                <a:latin typeface="仿宋_GB2312" panose="02010609030101010101" pitchFamily="49" charset="-122"/>
                <a:ea typeface="仿宋_GB2312" panose="02010609030101010101" pitchFamily="49" charset="-122"/>
                <a:sym typeface="+mn-ea"/>
              </a:rPr>
              <a:t>-(</a:t>
            </a:r>
            <a:r>
              <a:rPr lang="zh-CN" altLang="en-US" sz="1400" dirty="0">
                <a:latin typeface="仿宋_GB2312" panose="02010609030101010101" pitchFamily="49" charset="-122"/>
                <a:ea typeface="仿宋_GB2312" panose="02010609030101010101" pitchFamily="49" charset="-122"/>
                <a:sym typeface="+mn-ea"/>
              </a:rPr>
              <a:t>修改，保存草稿</a:t>
            </a:r>
            <a:r>
              <a:rPr lang="en-US" altLang="zh-CN" sz="1400" dirty="0">
                <a:latin typeface="仿宋_GB2312" panose="02010609030101010101" pitchFamily="49" charset="-122"/>
                <a:ea typeface="仿宋_GB2312" panose="02010609030101010101" pitchFamily="49" charset="-122"/>
                <a:sym typeface="+mn-ea"/>
              </a:rPr>
              <a:t>)</a:t>
            </a:r>
            <a:r>
              <a:rPr lang="zh-CN" altLang="en-US" sz="1400" dirty="0">
                <a:latin typeface="仿宋_GB2312" panose="02010609030101010101" pitchFamily="49" charset="-122"/>
                <a:ea typeface="仿宋_GB2312" panose="02010609030101010101" pitchFamily="49" charset="-122"/>
                <a:sym typeface="+mn-ea"/>
              </a:rPr>
              <a:t>草稿箱-(提交)办件记录</a:t>
            </a:r>
            <a:endParaRPr lang="zh-CN" altLang="en-US" sz="1400" dirty="0">
              <a:latin typeface="仿宋_GB2312" panose="02010609030101010101" pitchFamily="49" charset="-122"/>
              <a:ea typeface="仿宋_GB2312" panose="02010609030101010101" pitchFamily="49" charset="-122"/>
              <a:sym typeface="+mn-ea"/>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54938" y="348527"/>
            <a:ext cx="1851783" cy="369332"/>
          </a:xfrm>
          <a:prstGeom prst="rect">
            <a:avLst/>
          </a:prstGeom>
          <a:noFill/>
        </p:spPr>
        <p:txBody>
          <a:bodyPr wrap="square" rtlCol="0">
            <a:spAutoFit/>
          </a:bodyPr>
          <a:lstStyle/>
          <a:p>
            <a:r>
              <a:rPr lang="zh-CN" altLang="en-US" dirty="0">
                <a:solidFill>
                  <a:schemeClr val="bg1"/>
                </a:solidFill>
              </a:rPr>
              <a:t>注意事项</a:t>
            </a:r>
            <a:endParaRPr lang="zh-CN" altLang="en-US" dirty="0">
              <a:solidFill>
                <a:schemeClr val="bg1"/>
              </a:solidFill>
            </a:endParaRPr>
          </a:p>
        </p:txBody>
      </p:sp>
      <p:graphicFrame>
        <p:nvGraphicFramePr>
          <p:cNvPr id="7" name="表格 6"/>
          <p:cNvGraphicFramePr>
            <a:graphicFrameLocks noGrp="1"/>
          </p:cNvGraphicFramePr>
          <p:nvPr/>
        </p:nvGraphicFramePr>
        <p:xfrm>
          <a:off x="137653" y="858981"/>
          <a:ext cx="11847871" cy="5650489"/>
        </p:xfrm>
        <a:graphic>
          <a:graphicData uri="http://schemas.openxmlformats.org/drawingml/2006/table">
            <a:tbl>
              <a:tblPr>
                <a:tableStyleId>{5C22544A-7EE6-4342-B048-85BDC9FD1C3A}</a:tableStyleId>
              </a:tblPr>
              <a:tblGrid>
                <a:gridCol w="1877960"/>
                <a:gridCol w="1533832"/>
                <a:gridCol w="1360478"/>
                <a:gridCol w="1382228"/>
                <a:gridCol w="1338743"/>
                <a:gridCol w="2751742"/>
                <a:gridCol w="782133"/>
                <a:gridCol w="820755"/>
              </a:tblGrid>
              <a:tr h="266725">
                <a:tc rowSpan="2">
                  <a:txBody>
                    <a:bodyPr/>
                    <a:lstStyle/>
                    <a:p>
                      <a:pPr algn="ctr" fontAlgn="ctr"/>
                      <a:r>
                        <a:rPr lang="zh-CN" altLang="en-US" sz="1600" b="1" u="none" strike="noStrike" dirty="0">
                          <a:effectLst/>
                        </a:rPr>
                        <a:t>内容</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gridSpan="2">
                  <a:txBody>
                    <a:bodyPr/>
                    <a:lstStyle/>
                    <a:p>
                      <a:pPr algn="ctr" fontAlgn="ctr"/>
                      <a:r>
                        <a:rPr lang="zh-CN" altLang="en-US" sz="1600" b="1" u="none" strike="noStrike">
                          <a:effectLst/>
                        </a:rPr>
                        <a:t>大奖</a:t>
                      </a:r>
                      <a:endParaRPr lang="zh-CN" altLang="en-US" sz="1600" b="1" i="0" u="none" strike="noStrike">
                        <a:solidFill>
                          <a:srgbClr val="000000"/>
                        </a:solidFill>
                        <a:effectLst/>
                        <a:latin typeface="等线" panose="02010600030101010101" charset="-122"/>
                        <a:ea typeface="等线" panose="02010600030101010101" charset="-122"/>
                      </a:endParaRPr>
                    </a:p>
                  </a:txBody>
                  <a:tcPr marL="7620" marR="7620" marT="7620" marB="0" anchor="ctr"/>
                </a:tc>
                <a:tc hMerge="1">
                  <a:tcPr/>
                </a:tc>
                <a:tc rowSpan="2">
                  <a:txBody>
                    <a:bodyPr/>
                    <a:lstStyle/>
                    <a:p>
                      <a:pPr algn="ctr" fontAlgn="ctr"/>
                      <a:r>
                        <a:rPr lang="zh-CN" altLang="en-US" sz="1600" b="1" u="none" strike="noStrike">
                          <a:effectLst/>
                        </a:rPr>
                        <a:t>自然奖</a:t>
                      </a:r>
                      <a:endParaRPr lang="zh-CN" altLang="en-US" sz="1600" b="1" i="0" u="none" strike="noStrike">
                        <a:solidFill>
                          <a:srgbClr val="000000"/>
                        </a:solidFill>
                        <a:effectLst/>
                        <a:latin typeface="等线" panose="02010600030101010101" charset="-122"/>
                        <a:ea typeface="等线" panose="02010600030101010101" charset="-122"/>
                      </a:endParaRPr>
                    </a:p>
                  </a:txBody>
                  <a:tcPr marL="7620" marR="7620" marT="7620" marB="0" anchor="ctr"/>
                </a:tc>
                <a:tc rowSpan="2">
                  <a:txBody>
                    <a:bodyPr/>
                    <a:lstStyle/>
                    <a:p>
                      <a:pPr algn="ctr" fontAlgn="ctr"/>
                      <a:r>
                        <a:rPr lang="zh-CN" altLang="en-US" sz="1600" b="1" u="none" strike="noStrike" dirty="0">
                          <a:effectLst/>
                        </a:rPr>
                        <a:t>发明奖</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rowSpan="2">
                  <a:txBody>
                    <a:bodyPr/>
                    <a:lstStyle/>
                    <a:p>
                      <a:pPr algn="ctr" fontAlgn="ctr"/>
                      <a:r>
                        <a:rPr lang="zh-CN" altLang="en-US" sz="1600" b="1" u="none" strike="noStrike" dirty="0">
                          <a:effectLst/>
                        </a:rPr>
                        <a:t>进步奖</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gridSpan="2">
                  <a:txBody>
                    <a:bodyPr/>
                    <a:lstStyle/>
                    <a:p>
                      <a:pPr algn="ctr" fontAlgn="ctr"/>
                      <a:r>
                        <a:rPr lang="zh-CN" altLang="en-US" sz="1600" b="1" u="none" strike="noStrike">
                          <a:effectLst/>
                        </a:rPr>
                        <a:t>合作奖</a:t>
                      </a:r>
                      <a:endParaRPr lang="zh-CN" altLang="en-US" sz="1600" b="1" i="0" u="none" strike="noStrike">
                        <a:solidFill>
                          <a:srgbClr val="000000"/>
                        </a:solidFill>
                        <a:effectLst/>
                        <a:latin typeface="等线" panose="02010600030101010101" charset="-122"/>
                        <a:ea typeface="等线" panose="02010600030101010101" charset="-122"/>
                      </a:endParaRPr>
                    </a:p>
                  </a:txBody>
                  <a:tcPr marL="7620" marR="7620" marT="7620" marB="0" anchor="ctr"/>
                </a:tc>
                <a:tc hMerge="1">
                  <a:tcPr/>
                </a:tc>
              </a:tr>
              <a:tr h="266725">
                <a:tc vMerge="1">
                  <a:tcPr/>
                </a:tc>
                <a:tc>
                  <a:txBody>
                    <a:bodyPr/>
                    <a:lstStyle/>
                    <a:p>
                      <a:pPr algn="ctr" fontAlgn="ctr"/>
                      <a:r>
                        <a:rPr lang="zh-CN" altLang="en-US" sz="1600" b="1" u="none" strike="noStrike">
                          <a:effectLst/>
                        </a:rPr>
                        <a:t>个人</a:t>
                      </a:r>
                      <a:endParaRPr lang="zh-CN" altLang="en-US" sz="1600" b="1"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b="1" u="none" strike="noStrike" dirty="0">
                          <a:effectLst/>
                        </a:rPr>
                        <a:t>团队</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vMerge="1">
                  <a:tcPr/>
                </a:tc>
                <a:tc vMerge="1">
                  <a:tcPr/>
                </a:tc>
                <a:tc vMerge="1">
                  <a:tcPr/>
                </a:tc>
                <a:tc>
                  <a:txBody>
                    <a:bodyPr/>
                    <a:lstStyle/>
                    <a:p>
                      <a:pPr algn="ctr" fontAlgn="ctr"/>
                      <a:r>
                        <a:rPr lang="zh-CN" altLang="en-US" sz="1600" b="1" u="none" strike="noStrike" dirty="0">
                          <a:effectLst/>
                        </a:rPr>
                        <a:t>个人</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b="1" u="none" strike="noStrike" dirty="0">
                          <a:effectLst/>
                        </a:rPr>
                        <a:t>组织</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r>
              <a:tr h="432151">
                <a:tc>
                  <a:txBody>
                    <a:bodyPr/>
                    <a:lstStyle/>
                    <a:p>
                      <a:pPr algn="l" fontAlgn="ctr"/>
                      <a:r>
                        <a:rPr lang="zh-CN" altLang="en-US" sz="1400" u="none" strike="noStrike" dirty="0">
                          <a:effectLst/>
                        </a:rPr>
                        <a:t>论文</a:t>
                      </a:r>
                      <a:r>
                        <a:rPr lang="en-US" altLang="zh-CN" sz="1400" u="none" strike="noStrike" dirty="0">
                          <a:effectLst/>
                        </a:rPr>
                        <a:t>(</a:t>
                      </a:r>
                      <a:r>
                        <a:rPr lang="zh-CN" altLang="en-US" sz="1400" u="none" strike="noStrike" dirty="0">
                          <a:effectLst/>
                        </a:rPr>
                        <a:t>专著</a:t>
                      </a:r>
                      <a:r>
                        <a:rPr lang="en-US" altLang="zh-CN" sz="1400" u="none" strike="noStrike" dirty="0">
                          <a:effectLst/>
                        </a:rPr>
                        <a:t>)</a:t>
                      </a:r>
                      <a:endParaRPr lang="en-US" altLang="zh-CN"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10</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10</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8</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a:effectLst/>
                        </a:rPr>
                        <a:t>无</a:t>
                      </a:r>
                      <a:endParaRPr lang="zh-CN" altLang="en-US"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dirty="0">
                          <a:effectLst/>
                        </a:rPr>
                        <a:t>　</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rowSpan="4">
                  <a:txBody>
                    <a:bodyPr/>
                    <a:lstStyle/>
                    <a:p>
                      <a:pPr algn="ctr" fontAlgn="ctr"/>
                      <a:r>
                        <a:rPr lang="zh-CN" altLang="en-US" sz="1600" u="none" strike="noStrike" dirty="0">
                          <a:effectLst/>
                        </a:rPr>
                        <a:t>无</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rowSpan="4">
                  <a:txBody>
                    <a:bodyPr/>
                    <a:lstStyle/>
                    <a:p>
                      <a:pPr algn="ctr" fontAlgn="ctr"/>
                      <a:r>
                        <a:rPr lang="zh-CN" altLang="en-US" sz="1600" u="none" strike="noStrike" dirty="0">
                          <a:effectLst/>
                        </a:rPr>
                        <a:t>无</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r>
              <a:tr h="432151">
                <a:tc>
                  <a:txBody>
                    <a:bodyPr/>
                    <a:lstStyle/>
                    <a:p>
                      <a:pPr algn="l" fontAlgn="ctr"/>
                      <a:r>
                        <a:rPr lang="zh-CN" altLang="en-US" sz="1400" u="none" strike="noStrike" dirty="0">
                          <a:effectLst/>
                        </a:rPr>
                        <a:t>他引</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10</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10</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8</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dirty="0">
                          <a:effectLst/>
                        </a:rPr>
                        <a:t>无</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dirty="0">
                          <a:effectLst/>
                        </a:rPr>
                        <a:t>无</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vMerge="1">
                  <a:tcPr/>
                </a:tc>
                <a:tc vMerge="1">
                  <a:tcPr/>
                </a:tc>
              </a:tr>
              <a:tr h="499265">
                <a:tc>
                  <a:txBody>
                    <a:bodyPr/>
                    <a:lstStyle/>
                    <a:p>
                      <a:pPr algn="l" fontAlgn="ctr"/>
                      <a:r>
                        <a:rPr lang="zh-CN" altLang="en-US" sz="1400" u="none" strike="noStrike" dirty="0">
                          <a:effectLst/>
                        </a:rPr>
                        <a:t>知识产权和标准规范</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a:effectLst/>
                        </a:rPr>
                        <a:t>无限制</a:t>
                      </a:r>
                      <a:endParaRPr lang="zh-CN" altLang="en-US"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a:effectLst/>
                        </a:rPr>
                        <a:t>无限制</a:t>
                      </a:r>
                      <a:endParaRPr lang="zh-CN" altLang="en-US"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5</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10</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600" u="none" strike="noStrike" dirty="0">
                          <a:effectLst/>
                        </a:rPr>
                        <a:t>与论文专著</a:t>
                      </a:r>
                      <a:r>
                        <a:rPr lang="zh-CN" altLang="en-US" sz="1600" b="1" u="none" strike="noStrike" dirty="0">
                          <a:effectLst/>
                        </a:rPr>
                        <a:t>合计</a:t>
                      </a:r>
                      <a:r>
                        <a:rPr lang="zh-CN" altLang="en-US" sz="1600" u="none" strike="noStrike" dirty="0">
                          <a:effectLst/>
                        </a:rPr>
                        <a:t>不超过</a:t>
                      </a:r>
                      <a:r>
                        <a:rPr lang="en-US" altLang="zh-CN" sz="1600" b="1" u="none" strike="noStrike" dirty="0">
                          <a:effectLst/>
                        </a:rPr>
                        <a:t>10</a:t>
                      </a:r>
                      <a:r>
                        <a:rPr lang="zh-CN" altLang="en-US" sz="1600" b="1" u="none" strike="noStrike" dirty="0">
                          <a:effectLst/>
                        </a:rPr>
                        <a:t>项</a:t>
                      </a:r>
                      <a:endParaRPr lang="zh-CN" altLang="en-US" sz="1600" b="1"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vMerge="1">
                  <a:tcPr/>
                </a:tc>
                <a:tc vMerge="1">
                  <a:tcPr/>
                </a:tc>
              </a:tr>
              <a:tr h="432151">
                <a:tc>
                  <a:txBody>
                    <a:bodyPr/>
                    <a:lstStyle/>
                    <a:p>
                      <a:pPr algn="l" fontAlgn="ctr"/>
                      <a:r>
                        <a:rPr lang="zh-CN" altLang="en-US" sz="1400" u="none" strike="noStrike" dirty="0">
                          <a:effectLst/>
                        </a:rPr>
                        <a:t>承担科研项目</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10</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10</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gridSpan="3">
                  <a:txBody>
                    <a:bodyPr/>
                    <a:lstStyle/>
                    <a:p>
                      <a:pPr algn="ctr" fontAlgn="ctr"/>
                      <a:r>
                        <a:rPr lang="zh-CN" altLang="en-US" sz="1600" b="0" i="0" u="none" strike="noStrike" dirty="0">
                          <a:solidFill>
                            <a:srgbClr val="000000"/>
                          </a:solidFill>
                          <a:effectLst/>
                          <a:latin typeface="等线" panose="02010600030101010101" charset="-122"/>
                          <a:ea typeface="等线" panose="02010600030101010101" charset="-122"/>
                        </a:rPr>
                        <a:t>不超过</a:t>
                      </a:r>
                      <a:r>
                        <a:rPr lang="en-US" altLang="zh-CN" sz="1600" b="0" i="0" u="none" strike="noStrike" dirty="0">
                          <a:solidFill>
                            <a:srgbClr val="000000"/>
                          </a:solidFill>
                          <a:effectLst/>
                          <a:latin typeface="等线" panose="02010600030101010101" charset="-122"/>
                          <a:ea typeface="等线" panose="02010600030101010101" charset="-122"/>
                        </a:rPr>
                        <a:t>300</a:t>
                      </a:r>
                      <a:r>
                        <a:rPr lang="zh-CN" altLang="en-US" sz="1600" b="0" i="0" u="none" strike="noStrike" dirty="0">
                          <a:solidFill>
                            <a:srgbClr val="000000"/>
                          </a:solidFill>
                          <a:effectLst/>
                          <a:latin typeface="等线" panose="02010600030101010101" charset="-122"/>
                          <a:ea typeface="等线" panose="02010600030101010101" charset="-122"/>
                        </a:rPr>
                        <a:t>字（含标点及符号）</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hMerge="1">
                  <a:tcPr/>
                </a:tc>
                <a:tc hMerge="1">
                  <a:tcPr/>
                </a:tc>
                <a:tc vMerge="1">
                  <a:tcPr/>
                </a:tc>
                <a:tc vMerge="1">
                  <a:tcPr/>
                </a:tc>
              </a:tr>
              <a:tr h="784010">
                <a:tc>
                  <a:txBody>
                    <a:bodyPr/>
                    <a:lstStyle/>
                    <a:p>
                      <a:pPr algn="l" fontAlgn="ctr"/>
                      <a:r>
                        <a:rPr lang="zh-CN" altLang="en-US" sz="1400" u="none" strike="noStrike" dirty="0">
                          <a:effectLst/>
                        </a:rPr>
                        <a:t>完成人</a:t>
                      </a:r>
                      <a:r>
                        <a:rPr lang="en-US" altLang="zh-CN" sz="1400" u="none" strike="noStrike" dirty="0">
                          <a:effectLst/>
                        </a:rPr>
                        <a:t>(</a:t>
                      </a:r>
                      <a:r>
                        <a:rPr lang="zh-CN" altLang="en-US" sz="1400" u="none" strike="noStrike" dirty="0">
                          <a:effectLst/>
                        </a:rPr>
                        <a:t>被提名人</a:t>
                      </a:r>
                      <a:r>
                        <a:rPr lang="en-US" altLang="zh-CN" sz="1400" u="none" strike="noStrike" dirty="0">
                          <a:effectLst/>
                        </a:rPr>
                        <a:t>)</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1+14</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5</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6</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200" u="none" strike="noStrike" dirty="0">
                          <a:effectLst/>
                        </a:rPr>
                        <a:t>一等奖授奖人数不超过</a:t>
                      </a:r>
                      <a:r>
                        <a:rPr lang="en-US" altLang="zh-CN" sz="1200" u="none" strike="noStrike" dirty="0">
                          <a:effectLst/>
                        </a:rPr>
                        <a:t>13</a:t>
                      </a:r>
                      <a:r>
                        <a:rPr lang="zh-CN" altLang="en-US" sz="1200" u="none" strike="noStrike" dirty="0">
                          <a:effectLst/>
                        </a:rPr>
                        <a:t>人</a:t>
                      </a:r>
                      <a:endParaRPr lang="en-US" altLang="zh-CN" sz="1200" u="none" strike="noStrike" dirty="0">
                        <a:effectLst/>
                      </a:endParaRPr>
                    </a:p>
                    <a:p>
                      <a:pPr algn="ctr" fontAlgn="ctr"/>
                      <a:r>
                        <a:rPr lang="zh-CN" altLang="en-US" sz="1200" u="none" strike="noStrike" dirty="0">
                          <a:effectLst/>
                        </a:rPr>
                        <a:t>二等奖授奖人数不超过</a:t>
                      </a:r>
                      <a:r>
                        <a:rPr lang="en-US" altLang="zh-CN" sz="1200" u="none" strike="noStrike" dirty="0">
                          <a:effectLst/>
                        </a:rPr>
                        <a:t>9</a:t>
                      </a:r>
                      <a:r>
                        <a:rPr lang="zh-CN" altLang="en-US" sz="1200" u="none" strike="noStrike" dirty="0">
                          <a:effectLst/>
                        </a:rPr>
                        <a:t>人</a:t>
                      </a:r>
                      <a:endParaRPr lang="en-US" altLang="zh-CN" sz="1200" u="none" strike="noStrike" dirty="0">
                        <a:effectLst/>
                      </a:endParaRPr>
                    </a:p>
                    <a:p>
                      <a:pPr algn="ctr" fontAlgn="ctr"/>
                      <a:r>
                        <a:rPr lang="zh-CN" altLang="en-US" sz="1200" u="none" strike="noStrike" dirty="0">
                          <a:effectLst/>
                        </a:rPr>
                        <a:t>三等奖授奖人数不超过</a:t>
                      </a:r>
                      <a:r>
                        <a:rPr lang="en-US" altLang="zh-CN" sz="1200" u="none" strike="noStrike" dirty="0">
                          <a:effectLst/>
                        </a:rPr>
                        <a:t>7</a:t>
                      </a:r>
                      <a:r>
                        <a:rPr lang="zh-CN" altLang="en-US" sz="1200" u="none" strike="noStrike" dirty="0">
                          <a:effectLst/>
                        </a:rPr>
                        <a:t>人</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1</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r>
              <a:tr h="594493">
                <a:tc>
                  <a:txBody>
                    <a:bodyPr/>
                    <a:lstStyle/>
                    <a:p>
                      <a:pPr algn="l" fontAlgn="ctr"/>
                      <a:r>
                        <a:rPr kumimoji="0" lang="zh-CN" altLang="en-US" sz="1400" u="none" strike="noStrike" kern="1200" dirty="0">
                          <a:solidFill>
                            <a:schemeClr val="dk1"/>
                          </a:solidFill>
                          <a:effectLst/>
                          <a:latin typeface="+mn-lt"/>
                          <a:ea typeface="+mn-ea"/>
                          <a:cs typeface="+mn-cs"/>
                        </a:rPr>
                        <a:t>完成人</a:t>
                      </a:r>
                      <a:r>
                        <a:rPr lang="en-US" altLang="zh-CN" sz="1400" u="none" strike="noStrike" dirty="0">
                          <a:effectLst/>
                        </a:rPr>
                        <a:t>(</a:t>
                      </a:r>
                      <a:r>
                        <a:rPr lang="zh-CN" altLang="en-US" sz="1400" u="none" strike="noStrike" dirty="0">
                          <a:effectLst/>
                        </a:rPr>
                        <a:t>被提名人</a:t>
                      </a:r>
                      <a:r>
                        <a:rPr lang="en-US" altLang="zh-CN" sz="1400" u="none" strike="noStrike" dirty="0">
                          <a:effectLst/>
                        </a:rPr>
                        <a:t>)</a:t>
                      </a:r>
                      <a:r>
                        <a:rPr kumimoji="0" lang="zh-CN" altLang="en-US" sz="1400" u="none" strike="noStrike" kern="1200" dirty="0">
                          <a:solidFill>
                            <a:schemeClr val="dk1"/>
                          </a:solidFill>
                          <a:effectLst/>
                          <a:latin typeface="+mn-lt"/>
                          <a:ea typeface="+mn-ea"/>
                          <a:cs typeface="+mn-cs"/>
                        </a:rPr>
                        <a:t>要求</a:t>
                      </a:r>
                      <a:endParaRPr kumimoji="0" lang="zh-CN" altLang="en-US" sz="1400" u="none" strike="noStrike" kern="1200" dirty="0">
                        <a:solidFill>
                          <a:schemeClr val="dk1"/>
                        </a:solidFill>
                        <a:effectLst/>
                        <a:latin typeface="+mn-lt"/>
                        <a:ea typeface="+mn-ea"/>
                        <a:cs typeface="+mn-cs"/>
                      </a:endParaRPr>
                    </a:p>
                  </a:txBody>
                  <a:tcPr marL="7620" marR="7620" marT="7620" marB="0" anchor="ctr"/>
                </a:tc>
                <a:tc>
                  <a:txBody>
                    <a:bodyPr/>
                    <a:lstStyle/>
                    <a:p>
                      <a:pPr algn="ctr" fontAlgn="ctr"/>
                      <a:r>
                        <a:rPr lang="zh-CN" altLang="en-US" sz="1200" b="0" i="0" u="none" strike="noStrike" dirty="0">
                          <a:solidFill>
                            <a:srgbClr val="000000"/>
                          </a:solidFill>
                          <a:effectLst/>
                          <a:latin typeface="等线" panose="02010600030101010101" charset="-122"/>
                          <a:ea typeface="等线" panose="02010600030101010101" charset="-122"/>
                        </a:rPr>
                        <a:t>需有知识产权或论文专著</a:t>
                      </a:r>
                      <a:endParaRPr lang="en-US" altLang="zh-CN"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200" b="0" i="0" u="none" strike="noStrike" dirty="0">
                          <a:solidFill>
                            <a:srgbClr val="000000"/>
                          </a:solidFill>
                          <a:effectLst/>
                          <a:latin typeface="等线" panose="02010600030101010101" charset="-122"/>
                          <a:ea typeface="等线" panose="02010600030101010101" charset="-122"/>
                        </a:rPr>
                        <a:t>带头人及主要成员需有知识产权或论文专著</a:t>
                      </a:r>
                      <a:endParaRPr lang="en-US" altLang="zh-CN"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a:solidFill>
                            <a:srgbClr val="FF0000"/>
                          </a:solidFill>
                          <a:effectLst/>
                          <a:latin typeface="等线" panose="02010600030101010101" charset="-122"/>
                          <a:ea typeface="等线" panose="02010600030101010101" charset="-122"/>
                        </a:rPr>
                        <a:t>所有完成人必须有论文专著</a:t>
                      </a:r>
                      <a:endParaRPr lang="zh-CN" altLang="en-US" sz="1200" b="0" i="0" u="none" strike="noStrike" dirty="0">
                        <a:solidFill>
                          <a:srgbClr val="FF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200" b="0" i="0" u="none" strike="noStrike" dirty="0">
                          <a:solidFill>
                            <a:srgbClr val="FF0000"/>
                          </a:solidFill>
                          <a:effectLst/>
                          <a:latin typeface="等线" panose="02010600030101010101" charset="-122"/>
                          <a:ea typeface="等线" panose="02010600030101010101" charset="-122"/>
                        </a:rPr>
                        <a:t>所有完成人必须有</a:t>
                      </a:r>
                      <a:r>
                        <a:rPr lang="zh-CN" altLang="en-US" sz="1200" b="1" i="0" u="none" strike="noStrike" dirty="0">
                          <a:solidFill>
                            <a:srgbClr val="FF0000"/>
                          </a:solidFill>
                          <a:effectLst/>
                          <a:latin typeface="等线" panose="02010600030101010101" charset="-122"/>
                          <a:ea typeface="等线" panose="02010600030101010101" charset="-122"/>
                        </a:rPr>
                        <a:t>有效</a:t>
                      </a:r>
                      <a:r>
                        <a:rPr lang="zh-CN" altLang="en-US" sz="1200" b="0" i="0" u="none" strike="noStrike" dirty="0">
                          <a:solidFill>
                            <a:srgbClr val="FF0000"/>
                          </a:solidFill>
                          <a:effectLst/>
                          <a:latin typeface="等线" panose="02010600030101010101" charset="-122"/>
                          <a:ea typeface="等线" panose="02010600030101010101" charset="-122"/>
                        </a:rPr>
                        <a:t>发明专利</a:t>
                      </a:r>
                      <a:endParaRPr lang="zh-CN" altLang="en-US" sz="1200" b="0" i="0" u="none" strike="noStrike" dirty="0">
                        <a:solidFill>
                          <a:srgbClr val="FF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200" b="0" i="0" u="none" strike="noStrike" dirty="0">
                          <a:solidFill>
                            <a:srgbClr val="FF0000"/>
                          </a:solidFill>
                          <a:effectLst/>
                          <a:latin typeface="等线" panose="02010600030101010101" charset="-122"/>
                          <a:ea typeface="等线" panose="02010600030101010101" charset="-122"/>
                        </a:rPr>
                        <a:t>前三必须有论文或</a:t>
                      </a:r>
                      <a:r>
                        <a:rPr lang="zh-CN" altLang="en-US" sz="1200" b="1" i="0" u="none" strike="noStrike" dirty="0">
                          <a:solidFill>
                            <a:srgbClr val="FF0000"/>
                          </a:solidFill>
                          <a:effectLst/>
                          <a:latin typeface="等线" panose="02010600030101010101" charset="-122"/>
                          <a:ea typeface="等线" panose="02010600030101010101" charset="-122"/>
                        </a:rPr>
                        <a:t>有效</a:t>
                      </a:r>
                      <a:r>
                        <a:rPr lang="zh-CN" altLang="en-US" sz="1200" b="0" i="0" u="none" strike="noStrike" dirty="0">
                          <a:solidFill>
                            <a:srgbClr val="FF0000"/>
                          </a:solidFill>
                          <a:effectLst/>
                          <a:latin typeface="等线" panose="02010600030101010101" charset="-122"/>
                          <a:ea typeface="等线" panose="02010600030101010101" charset="-122"/>
                        </a:rPr>
                        <a:t>发明专利</a:t>
                      </a:r>
                      <a:endParaRPr lang="zh-CN" altLang="en-US" sz="1200" b="0" i="0" u="none" strike="noStrike" dirty="0">
                        <a:solidFill>
                          <a:srgbClr val="FF0000"/>
                        </a:solidFill>
                        <a:effectLst/>
                        <a:latin typeface="等线" panose="02010600030101010101" charset="-122"/>
                        <a:ea typeface="等线" panose="02010600030101010101" charset="-122"/>
                      </a:endParaRPr>
                    </a:p>
                  </a:txBody>
                  <a:tcPr marL="7620" marR="7620" marT="7620" marB="0" anchor="ctr"/>
                </a:tc>
                <a:tc gridSpan="2">
                  <a:txBody>
                    <a:bodyPr/>
                    <a:lstStyle/>
                    <a:p>
                      <a:pPr algn="ctr" fontAlgn="ctr"/>
                      <a:r>
                        <a:rPr lang="zh-CN" altLang="en-US" sz="1600" b="0" i="0" u="none" strike="noStrike" dirty="0">
                          <a:solidFill>
                            <a:srgbClr val="000000"/>
                          </a:solidFill>
                          <a:effectLst/>
                          <a:latin typeface="等线" panose="02010600030101010101" charset="-122"/>
                          <a:ea typeface="等线" panose="02010600030101010101" charset="-122"/>
                        </a:rPr>
                        <a:t>无</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hMerge="1">
                  <a:tcPr marL="7620" marR="7620" marT="7620" marB="0" anchor="ctr"/>
                </a:tc>
              </a:tr>
              <a:tr h="784010">
                <a:tc>
                  <a:txBody>
                    <a:bodyPr/>
                    <a:lstStyle/>
                    <a:p>
                      <a:pPr algn="l" fontAlgn="ctr"/>
                      <a:r>
                        <a:rPr lang="zh-CN" altLang="en-US" sz="1400" u="none" strike="noStrike" dirty="0">
                          <a:effectLst/>
                        </a:rPr>
                        <a:t>完成单位</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1</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3</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3</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zh-CN" altLang="en-US" sz="1200" u="none" strike="noStrike" dirty="0">
                          <a:effectLst/>
                        </a:rPr>
                        <a:t>一等奖单位数不超过</a:t>
                      </a:r>
                      <a:r>
                        <a:rPr lang="en-US" altLang="zh-CN" sz="1200" u="none" strike="noStrike" dirty="0">
                          <a:effectLst/>
                        </a:rPr>
                        <a:t>9</a:t>
                      </a:r>
                      <a:r>
                        <a:rPr lang="zh-CN" altLang="en-US" sz="1200" u="none" strike="noStrike" dirty="0">
                          <a:effectLst/>
                        </a:rPr>
                        <a:t>个</a:t>
                      </a:r>
                      <a:endParaRPr lang="en-US" altLang="zh-CN" sz="1200" u="none" strike="noStrike" dirty="0">
                        <a:effectLst/>
                      </a:endParaRPr>
                    </a:p>
                    <a:p>
                      <a:pPr algn="ctr" fontAlgn="ctr"/>
                      <a:r>
                        <a:rPr lang="zh-CN" altLang="en-US" sz="1200" u="none" strike="noStrike" dirty="0">
                          <a:effectLst/>
                        </a:rPr>
                        <a:t>二等奖单位数不得超过</a:t>
                      </a:r>
                      <a:r>
                        <a:rPr lang="en-US" altLang="zh-CN" sz="1200" u="none" strike="noStrike" dirty="0">
                          <a:effectLst/>
                        </a:rPr>
                        <a:t>6</a:t>
                      </a:r>
                      <a:r>
                        <a:rPr lang="zh-CN" altLang="en-US" sz="1200" u="none" strike="noStrike" dirty="0">
                          <a:effectLst/>
                        </a:rPr>
                        <a:t>个</a:t>
                      </a:r>
                      <a:endParaRPr lang="en-US" altLang="zh-CN" sz="1200" u="none" strike="noStrike" dirty="0">
                        <a:effectLst/>
                      </a:endParaRPr>
                    </a:p>
                    <a:p>
                      <a:pPr algn="ctr" fontAlgn="ctr"/>
                      <a:r>
                        <a:rPr lang="zh-CN" altLang="en-US" sz="1200" u="none" strike="noStrike" dirty="0">
                          <a:effectLst/>
                        </a:rPr>
                        <a:t>三等奖单位数不得超过</a:t>
                      </a:r>
                      <a:r>
                        <a:rPr lang="en-US" altLang="zh-CN" sz="1200" u="none" strike="noStrike" dirty="0">
                          <a:effectLst/>
                        </a:rPr>
                        <a:t>5</a:t>
                      </a:r>
                      <a:r>
                        <a:rPr lang="zh-CN" altLang="en-US" sz="1200" u="none" strike="noStrike" dirty="0">
                          <a:effectLst/>
                        </a:rPr>
                        <a:t>个</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a:effectLst/>
                        </a:rPr>
                        <a:t>3</a:t>
                      </a:r>
                      <a:endParaRPr lang="en-US" altLang="zh-CN" sz="1600" b="0" i="0" u="none" strike="noStrike">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3</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r>
              <a:tr h="1158808">
                <a:tc>
                  <a:txBody>
                    <a:bodyPr/>
                    <a:lstStyle/>
                    <a:p>
                      <a:pPr algn="l" fontAlgn="ctr"/>
                      <a:r>
                        <a:rPr lang="zh-CN" altLang="en-US" sz="1400" u="none" strike="noStrike" dirty="0">
                          <a:effectLst/>
                        </a:rPr>
                        <a:t>附件页数</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200" u="none" strike="noStrike" dirty="0">
                          <a:effectLst/>
                        </a:rPr>
                        <a:t>80</a:t>
                      </a:r>
                      <a:r>
                        <a:rPr lang="zh-CN" altLang="en-US" sz="1200" u="none" strike="noStrike" dirty="0">
                          <a:effectLst/>
                        </a:rPr>
                        <a:t>页（不包括论文专著、引文、知识产权）</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200" u="none" strike="noStrike" dirty="0">
                          <a:effectLst/>
                        </a:rPr>
                        <a:t>80</a:t>
                      </a:r>
                      <a:r>
                        <a:rPr lang="zh-CN" altLang="en-US" sz="1200" u="none" strike="noStrike" dirty="0">
                          <a:effectLst/>
                        </a:rPr>
                        <a:t>页</a:t>
                      </a:r>
                      <a:r>
                        <a:rPr lang="en-US" altLang="zh-CN" sz="1200" u="none" strike="noStrike" dirty="0">
                          <a:effectLst/>
                        </a:rPr>
                        <a:t>(</a:t>
                      </a:r>
                      <a:r>
                        <a:rPr lang="zh-CN" altLang="en-US" sz="1200" u="none" strike="noStrike" dirty="0">
                          <a:effectLst/>
                        </a:rPr>
                        <a:t>不包括论文专著、引文、知识产权</a:t>
                      </a:r>
                      <a:r>
                        <a:rPr lang="en-US" altLang="zh-CN" sz="1200" u="none" strike="noStrike" dirty="0">
                          <a:effectLst/>
                        </a:rPr>
                        <a:t>)</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200" u="none" strike="noStrike" dirty="0">
                          <a:effectLst/>
                        </a:rPr>
                        <a:t>60</a:t>
                      </a:r>
                      <a:r>
                        <a:rPr lang="zh-CN" altLang="en-US" sz="1200" u="none" strike="noStrike" dirty="0">
                          <a:effectLst/>
                        </a:rPr>
                        <a:t>页</a:t>
                      </a:r>
                      <a:r>
                        <a:rPr lang="en-US" altLang="zh-CN" sz="1200" u="none" strike="noStrike" dirty="0">
                          <a:effectLst/>
                        </a:rPr>
                        <a:t>(</a:t>
                      </a:r>
                      <a:r>
                        <a:rPr lang="zh-CN" altLang="en-US" sz="1200" u="none" strike="noStrike" dirty="0">
                          <a:effectLst/>
                        </a:rPr>
                        <a:t>不包括论文专著、引文、知识产权和标准规范</a:t>
                      </a:r>
                      <a:r>
                        <a:rPr lang="en-US" altLang="zh-CN" sz="1200" u="none" strike="noStrike" dirty="0">
                          <a:effectLst/>
                        </a:rPr>
                        <a:t>)</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200" u="none" strike="noStrike" dirty="0">
                          <a:effectLst/>
                        </a:rPr>
                        <a:t>60</a:t>
                      </a:r>
                      <a:r>
                        <a:rPr lang="zh-CN" altLang="en-US" sz="1200" u="none" strike="noStrike" dirty="0">
                          <a:effectLst/>
                        </a:rPr>
                        <a:t>页</a:t>
                      </a:r>
                      <a:r>
                        <a:rPr lang="en-US" altLang="zh-CN" sz="1200" u="none" strike="noStrike" dirty="0">
                          <a:effectLst/>
                        </a:rPr>
                        <a:t>(</a:t>
                      </a:r>
                      <a:r>
                        <a:rPr lang="zh-CN" altLang="en-US" sz="1200" u="none" strike="noStrike" dirty="0">
                          <a:effectLst/>
                        </a:rPr>
                        <a:t>不包括知识产权和标准规范</a:t>
                      </a:r>
                      <a:r>
                        <a:rPr lang="en-US" altLang="zh-CN" sz="1200" u="none" strike="noStrike" dirty="0">
                          <a:effectLst/>
                        </a:rPr>
                        <a:t>)</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200" u="none" strike="noStrike" dirty="0">
                          <a:effectLst/>
                        </a:rPr>
                        <a:t>60</a:t>
                      </a:r>
                      <a:r>
                        <a:rPr lang="zh-CN" altLang="en-US" sz="1200" u="none" strike="noStrike" dirty="0">
                          <a:effectLst/>
                        </a:rPr>
                        <a:t>页（不包括论文专著、引文、知识产权和标准规范）</a:t>
                      </a:r>
                      <a:endParaRPr lang="zh-CN" altLang="en-US" sz="12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60</a:t>
                      </a:r>
                      <a:r>
                        <a:rPr lang="zh-CN" altLang="en-US" sz="1600" u="none" strike="noStrike" dirty="0">
                          <a:effectLst/>
                        </a:rPr>
                        <a:t>页</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c>
                  <a:txBody>
                    <a:bodyPr/>
                    <a:lstStyle/>
                    <a:p>
                      <a:pPr algn="ctr" fontAlgn="ctr"/>
                      <a:r>
                        <a:rPr lang="en-US" altLang="zh-CN" sz="1600" u="none" strike="noStrike" dirty="0">
                          <a:effectLst/>
                        </a:rPr>
                        <a:t>60</a:t>
                      </a:r>
                      <a:r>
                        <a:rPr lang="zh-CN" altLang="en-US" sz="1600" u="none" strike="noStrike" dirty="0">
                          <a:effectLst/>
                        </a:rPr>
                        <a:t>页</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7620" marR="7620" marT="7620" marB="0" anchor="ctr"/>
                </a:tc>
              </a:tr>
            </a:tbl>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54938" y="348527"/>
            <a:ext cx="1851783" cy="368300"/>
          </a:xfrm>
          <a:prstGeom prst="rect">
            <a:avLst/>
          </a:prstGeom>
          <a:noFill/>
        </p:spPr>
        <p:txBody>
          <a:bodyPr wrap="square" rtlCol="0">
            <a:spAutoFit/>
          </a:bodyPr>
          <a:lstStyle/>
          <a:p>
            <a:r>
              <a:rPr lang="zh-CN" altLang="en-US" dirty="0">
                <a:solidFill>
                  <a:schemeClr val="bg1"/>
                </a:solidFill>
              </a:rPr>
              <a:t>相关变化</a:t>
            </a:r>
            <a:endParaRPr lang="zh-CN" altLang="en-US" dirty="0">
              <a:solidFill>
                <a:schemeClr val="bg1"/>
              </a:solidFill>
            </a:endParaRPr>
          </a:p>
        </p:txBody>
      </p:sp>
      <p:sp>
        <p:nvSpPr>
          <p:cNvPr id="4" name="文本框 219"/>
          <p:cNvSpPr txBox="1"/>
          <p:nvPr/>
        </p:nvSpPr>
        <p:spPr>
          <a:xfrm>
            <a:off x="741045" y="716915"/>
            <a:ext cx="10332720" cy="5688330"/>
          </a:xfrm>
          <a:prstGeom prst="rect">
            <a:avLst/>
          </a:prstGeom>
          <a:noFill/>
        </p:spPr>
        <p:txBody>
          <a:bodyPr wrap="square" rtlCol="0">
            <a:noAutofit/>
          </a:bodyPr>
          <a:lstStyle/>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在政务服务网上已经提交的提名书，是无法再进行修改的。如果想查看后续审核进度或者修改提名书内容（被审核人退回后可修改），请访问（https://pm.kjt.zj.gov.cn/lib/cgdefault.html），个人法人账号登录后可以在该系统进行相关查看或修改的操作。</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科普成果单独奖励类别，如提名的成果为科普成果，请选择奖励类别："进步奖：社会公益-科普"</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知识产权与标准规范，如是有效的国内发明、实用新型专利，系统自行获取的发明人，</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请谨慎变更修改系统</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代表性论文专著署名第一单位应是国内单位</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自然、发明奖，需先填完成人信息；完成单位从完成人的完成单位进行选择</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完成单位中，非第一完成单位如果是省外的，需选所属省份</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宋体" panose="02010600030101010101" pitchFamily="2" charset="-122"/>
              </a:rPr>
              <a:t>相关时间限制调整，请参考最新提名工作指南</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pitchFamily="2" charset="2"/>
              <a:buChar char="n"/>
            </a:pP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54938" y="348527"/>
            <a:ext cx="1851783" cy="369332"/>
          </a:xfrm>
          <a:prstGeom prst="rect">
            <a:avLst/>
          </a:prstGeom>
          <a:noFill/>
        </p:spPr>
        <p:txBody>
          <a:bodyPr wrap="square" rtlCol="0">
            <a:spAutoFit/>
          </a:bodyPr>
          <a:lstStyle/>
          <a:p>
            <a:r>
              <a:rPr lang="zh-CN" altLang="en-US" dirty="0">
                <a:solidFill>
                  <a:schemeClr val="bg1"/>
                </a:solidFill>
              </a:rPr>
              <a:t>时间及电话</a:t>
            </a:r>
            <a:endParaRPr lang="zh-CN" altLang="en-US" dirty="0">
              <a:solidFill>
                <a:schemeClr val="bg1"/>
              </a:solidFill>
            </a:endParaRPr>
          </a:p>
        </p:txBody>
      </p:sp>
      <p:sp>
        <p:nvSpPr>
          <p:cNvPr id="6" name="矩形 5"/>
          <p:cNvSpPr/>
          <p:nvPr/>
        </p:nvSpPr>
        <p:spPr>
          <a:xfrm>
            <a:off x="975957" y="2720309"/>
            <a:ext cx="8691954" cy="829945"/>
          </a:xfrm>
          <a:prstGeom prst="rect">
            <a:avLst/>
          </a:prstGeom>
        </p:spPr>
        <p:txBody>
          <a:bodyPr wrap="square">
            <a:spAutoFit/>
          </a:bodyPr>
          <a:lstStyle/>
          <a:p>
            <a:r>
              <a:rPr lang="en-US" altLang="zh-CN" sz="2400" dirty="0">
                <a:latin typeface="仿宋_GB2312" panose="02010609030101010101" pitchFamily="49" charset="-122"/>
                <a:ea typeface="仿宋_GB2312" panose="02010609030101010101" pitchFamily="49" charset="-122"/>
              </a:rPr>
              <a:t>       </a:t>
            </a:r>
            <a:r>
              <a:rPr lang="zh-CN" altLang="en-US" sz="2400" dirty="0">
                <a:latin typeface="仿宋_GB2312" panose="02010609030101010101" pitchFamily="49" charset="-122"/>
                <a:ea typeface="仿宋_GB2312" panose="02010609030101010101" pitchFamily="49" charset="-122"/>
              </a:rPr>
              <a:t>工作日上午</a:t>
            </a:r>
            <a:r>
              <a:rPr lang="en-US" altLang="zh-CN" sz="2400" dirty="0">
                <a:latin typeface="仿宋_GB2312" panose="02010609030101010101" pitchFamily="49" charset="-122"/>
                <a:ea typeface="仿宋_GB2312" panose="02010609030101010101" pitchFamily="49" charset="-122"/>
              </a:rPr>
              <a:t>8</a:t>
            </a:r>
            <a:r>
              <a:rPr lang="zh-CN" altLang="en-US" sz="2400" dirty="0">
                <a:latin typeface="仿宋_GB2312" panose="02010609030101010101" pitchFamily="49" charset="-122"/>
                <a:ea typeface="仿宋_GB2312" panose="02010609030101010101" pitchFamily="49" charset="-122"/>
              </a:rPr>
              <a:t>：</a:t>
            </a:r>
            <a:r>
              <a:rPr lang="en-US" altLang="zh-CN" sz="2400" dirty="0">
                <a:latin typeface="仿宋_GB2312" panose="02010609030101010101" pitchFamily="49" charset="-122"/>
                <a:ea typeface="仿宋_GB2312" panose="02010609030101010101" pitchFamily="49" charset="-122"/>
              </a:rPr>
              <a:t>30-12</a:t>
            </a:r>
            <a:r>
              <a:rPr lang="zh-CN" altLang="en-US" sz="2400" dirty="0">
                <a:latin typeface="仿宋_GB2312" panose="02010609030101010101" pitchFamily="49" charset="-122"/>
                <a:ea typeface="仿宋_GB2312" panose="02010609030101010101" pitchFamily="49" charset="-122"/>
              </a:rPr>
              <a:t>：</a:t>
            </a:r>
            <a:r>
              <a:rPr lang="en-US" altLang="zh-CN" sz="2400" dirty="0">
                <a:latin typeface="仿宋_GB2312" panose="02010609030101010101" pitchFamily="49" charset="-122"/>
                <a:ea typeface="仿宋_GB2312" panose="02010609030101010101" pitchFamily="49" charset="-122"/>
              </a:rPr>
              <a:t>00        </a:t>
            </a:r>
            <a:r>
              <a:rPr lang="zh-CN" altLang="en-US" sz="2400" dirty="0">
                <a:latin typeface="仿宋_GB2312" panose="02010609030101010101" pitchFamily="49" charset="-122"/>
                <a:ea typeface="仿宋_GB2312" panose="02010609030101010101" pitchFamily="49" charset="-122"/>
              </a:rPr>
              <a:t>下午</a:t>
            </a:r>
            <a:r>
              <a:rPr lang="en-US" altLang="zh-CN" sz="2400" dirty="0">
                <a:latin typeface="仿宋_GB2312" panose="02010609030101010101" pitchFamily="49" charset="-122"/>
                <a:ea typeface="仿宋_GB2312" panose="02010609030101010101" pitchFamily="49" charset="-122"/>
              </a:rPr>
              <a:t>14</a:t>
            </a:r>
            <a:r>
              <a:rPr lang="zh-CN" altLang="en-US" sz="2400" dirty="0">
                <a:latin typeface="仿宋_GB2312" panose="02010609030101010101" pitchFamily="49" charset="-122"/>
                <a:ea typeface="仿宋_GB2312" panose="02010609030101010101" pitchFamily="49" charset="-122"/>
              </a:rPr>
              <a:t>：</a:t>
            </a:r>
            <a:r>
              <a:rPr lang="en-US" altLang="zh-CN" sz="2400" dirty="0">
                <a:latin typeface="仿宋_GB2312" panose="02010609030101010101" pitchFamily="49" charset="-122"/>
                <a:ea typeface="仿宋_GB2312" panose="02010609030101010101" pitchFamily="49" charset="-122"/>
              </a:rPr>
              <a:t>00-17</a:t>
            </a:r>
            <a:r>
              <a:rPr lang="zh-CN" altLang="en-US" sz="2400" dirty="0">
                <a:latin typeface="仿宋_GB2312" panose="02010609030101010101" pitchFamily="49" charset="-122"/>
                <a:ea typeface="仿宋_GB2312" panose="02010609030101010101" pitchFamily="49" charset="-122"/>
              </a:rPr>
              <a:t>：</a:t>
            </a:r>
            <a:r>
              <a:rPr lang="en-US" altLang="zh-CN" sz="2400" dirty="0">
                <a:latin typeface="仿宋_GB2312" panose="02010609030101010101" pitchFamily="49" charset="-122"/>
                <a:ea typeface="仿宋_GB2312" panose="02010609030101010101" pitchFamily="49" charset="-122"/>
              </a:rPr>
              <a:t>30</a:t>
            </a:r>
            <a:endParaRPr lang="en-US" altLang="zh-CN" sz="2400" dirty="0">
              <a:latin typeface="仿宋_GB2312" panose="02010609030101010101" pitchFamily="49" charset="-122"/>
              <a:ea typeface="仿宋_GB2312" panose="02010609030101010101" pitchFamily="49" charset="-122"/>
            </a:endParaRPr>
          </a:p>
          <a:p>
            <a:r>
              <a:rPr lang="zh-CN" altLang="en-US" sz="2400" dirty="0">
                <a:latin typeface="仿宋_GB2312" panose="02010609030101010101" pitchFamily="49" charset="-122"/>
                <a:ea typeface="仿宋_GB2312" panose="02010609030101010101" pitchFamily="49" charset="-122"/>
              </a:rPr>
              <a:t>       </a:t>
            </a:r>
            <a:endParaRPr lang="en-US" altLang="zh-CN" sz="2400" dirty="0">
              <a:latin typeface="仿宋_GB2312" panose="02010609030101010101" pitchFamily="49" charset="-122"/>
              <a:ea typeface="仿宋_GB2312" panose="02010609030101010101" pitchFamily="49" charset="-122"/>
            </a:endParaRPr>
          </a:p>
        </p:txBody>
      </p:sp>
      <p:grpSp>
        <p:nvGrpSpPr>
          <p:cNvPr id="7" name="组合 32"/>
          <p:cNvGrpSpPr/>
          <p:nvPr/>
        </p:nvGrpSpPr>
        <p:grpSpPr>
          <a:xfrm>
            <a:off x="1285852" y="1248418"/>
            <a:ext cx="8072494" cy="938783"/>
            <a:chOff x="467544" y="1700808"/>
            <a:chExt cx="5426372" cy="938783"/>
          </a:xfrm>
        </p:grpSpPr>
        <p:pic>
          <p:nvPicPr>
            <p:cNvPr id="8" name="Picture 2" descr="E:\ppt模板\自制\另外\超眩超酷的韩国otis公司PPT模板 - 副本.files\slide0038_image022.png"/>
            <p:cNvPicPr>
              <a:picLocks noChangeAspect="1" noChangeArrowheads="1"/>
            </p:cNvPicPr>
            <p:nvPr/>
          </p:nvPicPr>
          <p:blipFill>
            <a:blip r:embed="rId1" cstate="print"/>
            <a:srcRect/>
            <a:stretch>
              <a:fillRect/>
            </a:stretch>
          </p:blipFill>
          <p:spPr bwMode="auto">
            <a:xfrm>
              <a:off x="467544" y="1700808"/>
              <a:ext cx="5426372" cy="938783"/>
            </a:xfrm>
            <a:prstGeom prst="rect">
              <a:avLst/>
            </a:prstGeom>
            <a:noFill/>
          </p:spPr>
        </p:pic>
        <p:sp>
          <p:nvSpPr>
            <p:cNvPr id="9" name="椭圆​​ 26"/>
            <p:cNvSpPr/>
            <p:nvPr/>
          </p:nvSpPr>
          <p:spPr>
            <a:xfrm>
              <a:off x="755576" y="1900199"/>
              <a:ext cx="432283" cy="540000"/>
            </a:xfrm>
            <a:prstGeom prst="ellipse">
              <a:avLst/>
            </a:prstGeom>
            <a:gradFill flip="none" rotWithShape="1">
              <a:gsLst>
                <a:gs pos="0">
                  <a:srgbClr val="FFC000"/>
                </a:gs>
                <a:gs pos="16700">
                  <a:srgbClr val="EE9012"/>
                </a:gs>
                <a:gs pos="100000">
                  <a:srgbClr val="FFC000"/>
                </a:gs>
              </a:gsLst>
              <a:lin ang="16200000" scaled="0"/>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1</a:t>
              </a:r>
              <a:endParaRPr lang="zh-CN" altLang="en-US" sz="1600"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矩形 9"/>
            <p:cNvSpPr/>
            <p:nvPr/>
          </p:nvSpPr>
          <p:spPr>
            <a:xfrm>
              <a:off x="1283901" y="1915122"/>
              <a:ext cx="423914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服务时间</a:t>
              </a:r>
              <a:endParaRPr lang="en-US" altLang="zh-CN" sz="2400" b="1" dirty="0">
                <a:latin typeface="微软雅黑" panose="020B0503020204020204" pitchFamily="34" charset="-122"/>
                <a:ea typeface="微软雅黑" panose="020B0503020204020204" pitchFamily="34" charset="-122"/>
              </a:endParaRPr>
            </a:p>
          </p:txBody>
        </p:sp>
      </p:grpSp>
      <p:grpSp>
        <p:nvGrpSpPr>
          <p:cNvPr id="11" name="组合 32"/>
          <p:cNvGrpSpPr/>
          <p:nvPr/>
        </p:nvGrpSpPr>
        <p:grpSpPr>
          <a:xfrm>
            <a:off x="1214414" y="4069233"/>
            <a:ext cx="8072494" cy="938783"/>
            <a:chOff x="467544" y="1700808"/>
            <a:chExt cx="5426372" cy="938783"/>
          </a:xfrm>
        </p:grpSpPr>
        <p:pic>
          <p:nvPicPr>
            <p:cNvPr id="12" name="Picture 2" descr="E:\ppt模板\自制\另外\超眩超酷的韩国otis公司PPT模板 - 副本.files\slide0038_image022.png"/>
            <p:cNvPicPr>
              <a:picLocks noChangeAspect="1" noChangeArrowheads="1"/>
            </p:cNvPicPr>
            <p:nvPr/>
          </p:nvPicPr>
          <p:blipFill>
            <a:blip r:embed="rId1" cstate="print"/>
            <a:srcRect/>
            <a:stretch>
              <a:fillRect/>
            </a:stretch>
          </p:blipFill>
          <p:spPr bwMode="auto">
            <a:xfrm>
              <a:off x="467544" y="1700808"/>
              <a:ext cx="5426372" cy="938783"/>
            </a:xfrm>
            <a:prstGeom prst="rect">
              <a:avLst/>
            </a:prstGeom>
            <a:noFill/>
          </p:spPr>
        </p:pic>
        <p:sp>
          <p:nvSpPr>
            <p:cNvPr id="13" name="椭圆​​ 26"/>
            <p:cNvSpPr/>
            <p:nvPr/>
          </p:nvSpPr>
          <p:spPr>
            <a:xfrm>
              <a:off x="755576" y="1900199"/>
              <a:ext cx="432283" cy="540000"/>
            </a:xfrm>
            <a:prstGeom prst="ellipse">
              <a:avLst/>
            </a:prstGeom>
            <a:gradFill flip="none" rotWithShape="1">
              <a:gsLst>
                <a:gs pos="0">
                  <a:srgbClr val="FFC000"/>
                </a:gs>
                <a:gs pos="16700">
                  <a:srgbClr val="EE9012"/>
                </a:gs>
                <a:gs pos="100000">
                  <a:srgbClr val="FFC000"/>
                </a:gs>
              </a:gsLst>
              <a:lin ang="16200000" scaled="0"/>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2</a:t>
              </a:r>
              <a:endParaRPr lang="zh-CN" altLang="en-US" sz="1600"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 name="矩形 13"/>
            <p:cNvSpPr/>
            <p:nvPr/>
          </p:nvSpPr>
          <p:spPr>
            <a:xfrm>
              <a:off x="1283901" y="1915122"/>
              <a:ext cx="423914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技术咨询电话</a:t>
              </a:r>
              <a:endParaRPr lang="en-US" altLang="zh-CN" sz="2400" b="1" dirty="0">
                <a:latin typeface="微软雅黑" panose="020B0503020204020204" pitchFamily="34" charset="-122"/>
                <a:ea typeface="微软雅黑" panose="020B0503020204020204" pitchFamily="34" charset="-122"/>
              </a:endParaRPr>
            </a:p>
          </p:txBody>
        </p:sp>
      </p:grpSp>
      <p:sp>
        <p:nvSpPr>
          <p:cNvPr id="15" name="矩形 14"/>
          <p:cNvSpPr/>
          <p:nvPr/>
        </p:nvSpPr>
        <p:spPr>
          <a:xfrm>
            <a:off x="620460" y="5228472"/>
            <a:ext cx="9790598" cy="460375"/>
          </a:xfrm>
          <a:prstGeom prst="rect">
            <a:avLst/>
          </a:prstGeom>
        </p:spPr>
        <p:txBody>
          <a:bodyPr wrap="square">
            <a:spAutoFit/>
          </a:bodyPr>
          <a:lstStyle/>
          <a:p>
            <a:pPr algn="ctr"/>
            <a:r>
              <a:rPr lang="en-US" altLang="zh-CN" sz="2400" dirty="0">
                <a:latin typeface="仿宋_GB2312" panose="02010609030101010101" pitchFamily="49" charset="-122"/>
                <a:ea typeface="仿宋_GB2312" panose="02010609030101010101" pitchFamily="49" charset="-122"/>
              </a:rPr>
              <a:t>0571-85118011</a:t>
            </a:r>
            <a:r>
              <a:rPr lang="zh-CN" altLang="en-US" sz="2400" dirty="0">
                <a:latin typeface="仿宋_GB2312" panose="02010609030101010101" pitchFamily="49" charset="-122"/>
                <a:ea typeface="仿宋_GB2312" panose="02010609030101010101" pitchFamily="49" charset="-122"/>
              </a:rPr>
              <a:t>（填报时遇到的技术问题）</a:t>
            </a:r>
            <a:endParaRPr lang="en-US" altLang="zh-CN" sz="2400" dirty="0">
              <a:latin typeface="仿宋_GB2312" panose="02010609030101010101" pitchFamily="49" charset="-122"/>
              <a:ea typeface="仿宋_GB2312" panose="02010609030101010101" pitchFamily="49" charset="-122"/>
            </a:endParaRPr>
          </a:p>
        </p:txBody>
      </p:sp>
      <p:sp>
        <p:nvSpPr>
          <p:cNvPr id="2" name="矩形 1"/>
          <p:cNvSpPr/>
          <p:nvPr>
            <p:custDataLst>
              <p:tags r:id="rId2"/>
            </p:custDataLst>
          </p:nvPr>
        </p:nvSpPr>
        <p:spPr>
          <a:xfrm>
            <a:off x="806515" y="6108582"/>
            <a:ext cx="9790598" cy="460375"/>
          </a:xfrm>
          <a:prstGeom prst="rect">
            <a:avLst/>
          </a:prstGeom>
        </p:spPr>
        <p:txBody>
          <a:bodyPr wrap="square">
            <a:spAutoFit/>
          </a:bodyPr>
          <a:lstStyle/>
          <a:p>
            <a:pPr algn="ctr"/>
            <a:r>
              <a:rPr lang="zh-CN" sz="2400" b="1" dirty="0">
                <a:latin typeface="仿宋_GB2312" panose="02010609030101010101" pitchFamily="49" charset="-122"/>
                <a:ea typeface="仿宋_GB2312" panose="02010609030101010101" pitchFamily="49" charset="-122"/>
              </a:rPr>
              <a:t>再次友情提醒：注意各时间节点；不要拖到最后几天。</a:t>
            </a:r>
            <a:endParaRPr lang="zh-CN" sz="2400" b="1" dirty="0">
              <a:latin typeface="仿宋_GB2312" panose="02010609030101010101" pitchFamily="49" charset="-122"/>
              <a:ea typeface="仿宋_GB2312" panose="02010609030101010101" pitchFamily="49" charset="-122"/>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635" y="-20955"/>
            <a:ext cx="12222480" cy="6879590"/>
          </a:xfrm>
          <a:prstGeom prst="rect">
            <a:avLst/>
          </a:prstGeom>
        </p:spPr>
      </p:pic>
      <p:sp>
        <p:nvSpPr>
          <p:cNvPr id="18" name="TextBox 17"/>
          <p:cNvSpPr txBox="1"/>
          <p:nvPr>
            <p:custDataLst>
              <p:tags r:id="rId3"/>
            </p:custDataLst>
          </p:nvPr>
        </p:nvSpPr>
        <p:spPr>
          <a:xfrm>
            <a:off x="5638800" y="2602499"/>
            <a:ext cx="6077792" cy="1569660"/>
          </a:xfrm>
          <a:prstGeom prst="rect">
            <a:avLst/>
          </a:prstGeom>
          <a:noFill/>
          <a:effectLst/>
        </p:spPr>
        <p:txBody>
          <a:bodyPr wrap="square" rtlCol="0">
            <a:spAutoFit/>
          </a:bodyPr>
          <a:lstStyle/>
          <a:p>
            <a:pPr algn="r"/>
            <a:r>
              <a:rPr lang="en-US" altLang="zh-CN" sz="9600" b="1" dirty="0">
                <a:solidFill>
                  <a:schemeClr val="tx1"/>
                </a:solidFill>
                <a:effectLst>
                  <a:outerShdw blurRad="215900" dist="165100" dir="2700000" algn="tl" rotWithShape="0">
                    <a:prstClr val="black">
                      <a:alpha val="15000"/>
                    </a:prstClr>
                  </a:outerShdw>
                </a:effectLst>
                <a:latin typeface="微软雅黑" panose="020B0503020204020204" pitchFamily="34" charset="-122"/>
                <a:ea typeface="微软雅黑" panose="020B0503020204020204" pitchFamily="34" charset="-122"/>
                <a:cs typeface="+mn-ea"/>
                <a:sym typeface="+mn-lt"/>
              </a:rPr>
              <a:t>THANKS</a:t>
            </a:r>
            <a:endParaRPr lang="en-US" altLang="zh-CN" sz="9600" b="1" dirty="0">
              <a:solidFill>
                <a:schemeClr val="tx1"/>
              </a:solidFill>
              <a:effectLst>
                <a:outerShdw blurRad="215900" dist="165100" dir="2700000" algn="tl" rotWithShape="0">
                  <a:prstClr val="black">
                    <a:alpha val="15000"/>
                  </a:prst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000"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754938" y="348527"/>
            <a:ext cx="1851783"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sz="1600" dirty="0">
                <a:solidFill>
                  <a:schemeClr val="bg1"/>
                </a:solidFill>
              </a:rPr>
              <a:t>奖种选择</a:t>
            </a:r>
            <a:endParaRPr lang="zh-CN" altLang="en-US" sz="1600" dirty="0">
              <a:solidFill>
                <a:schemeClr val="bg1"/>
              </a:solidFill>
            </a:endParaRPr>
          </a:p>
        </p:txBody>
      </p:sp>
      <p:sp>
        <p:nvSpPr>
          <p:cNvPr id="5" name="文本框 219"/>
          <p:cNvSpPr txBox="1"/>
          <p:nvPr/>
        </p:nvSpPr>
        <p:spPr>
          <a:xfrm>
            <a:off x="645507" y="872456"/>
            <a:ext cx="10586351" cy="655564"/>
          </a:xfrm>
          <a:prstGeom prst="rect">
            <a:avLst/>
          </a:prstGeom>
          <a:noFill/>
        </p:spPr>
        <p:txBody>
          <a:bodyPr wrap="square" rtlCol="0">
            <a:spAutoFit/>
          </a:bodyPr>
          <a:lstStyle/>
          <a:p>
            <a:pPr marL="285750" indent="-285750">
              <a:lnSpc>
                <a:spcPct val="120000"/>
              </a:lnSpc>
            </a:pPr>
            <a:r>
              <a:rPr lang="zh-CN" altLang="en-US" sz="1600" dirty="0">
                <a:latin typeface="仿宋_GB2312" panose="02010609030101010101" pitchFamily="49" charset="-122"/>
                <a:ea typeface="仿宋_GB2312" panose="02010609030101010101" pitchFamily="49" charset="-122"/>
              </a:rPr>
              <a:t>点击“进入办事”按钮，进入办理情况选择页，申报人根据实际情况选择提名方式；</a:t>
            </a:r>
            <a:r>
              <a:rPr lang="zh-CN" altLang="zh-CN" sz="1600" dirty="0"/>
              <a:t>选择后，点击“确定”</a:t>
            </a:r>
            <a:r>
              <a:rPr lang="zh-CN" altLang="en-US" sz="1600" dirty="0"/>
              <a:t>按钮</a:t>
            </a:r>
            <a:r>
              <a:rPr lang="zh-CN" altLang="zh-CN" sz="1600" dirty="0"/>
              <a:t>，进入下一步，进行具体奖项的填报。</a:t>
            </a:r>
            <a:r>
              <a:rPr lang="zh-CN" altLang="en-US" sz="1600" dirty="0">
                <a:latin typeface="仿宋_GB2312" panose="02010609030101010101" pitchFamily="49" charset="-122"/>
                <a:ea typeface="仿宋_GB2312" panose="02010609030101010101" pitchFamily="49" charset="-122"/>
              </a:rPr>
              <a:t> （</a:t>
            </a:r>
            <a:r>
              <a:rPr lang="zh-CN" altLang="en-US" sz="1600" b="1" dirty="0">
                <a:latin typeface="仿宋_GB2312" panose="02010609030101010101" pitchFamily="49" charset="-122"/>
                <a:ea typeface="仿宋_GB2312" panose="02010609030101010101" pitchFamily="49" charset="-122"/>
              </a:rPr>
              <a:t>所有涉密内容均不得进入系统</a:t>
            </a:r>
            <a:r>
              <a:rPr lang="zh-CN" altLang="en-US" sz="1600" dirty="0">
                <a:latin typeface="仿宋_GB2312" panose="02010609030101010101" pitchFamily="49" charset="-122"/>
                <a:ea typeface="仿宋_GB2312" panose="02010609030101010101" pitchFamily="49" charset="-122"/>
              </a:rPr>
              <a:t>）</a:t>
            </a:r>
            <a:endParaRPr lang="zh-CN" altLang="en-US" sz="1600" dirty="0">
              <a:highlight>
                <a:srgbClr val="FF0000"/>
              </a:highlight>
              <a:latin typeface="仿宋_GB2312" panose="02010609030101010101" pitchFamily="49" charset="-122"/>
              <a:ea typeface="仿宋_GB2312" panose="02010609030101010101" pitchFamily="49" charset="-122"/>
            </a:endParaRPr>
          </a:p>
        </p:txBody>
      </p:sp>
      <p:pic>
        <p:nvPicPr>
          <p:cNvPr id="9" name="图片 8"/>
          <p:cNvPicPr>
            <a:picLocks noChangeAspect="1"/>
          </p:cNvPicPr>
          <p:nvPr/>
        </p:nvPicPr>
        <p:blipFill>
          <a:blip r:embed="rId1"/>
          <a:stretch>
            <a:fillRect/>
          </a:stretch>
        </p:blipFill>
        <p:spPr>
          <a:xfrm>
            <a:off x="666344" y="4124146"/>
            <a:ext cx="6732386" cy="2733854"/>
          </a:xfrm>
          <a:prstGeom prst="rect">
            <a:avLst/>
          </a:prstGeom>
        </p:spPr>
      </p:pic>
      <p:sp>
        <p:nvSpPr>
          <p:cNvPr id="7" name="文本框 219"/>
          <p:cNvSpPr txBox="1"/>
          <p:nvPr/>
        </p:nvSpPr>
        <p:spPr>
          <a:xfrm>
            <a:off x="3101471" y="6472392"/>
            <a:ext cx="6144129" cy="295145"/>
          </a:xfrm>
          <a:prstGeom prst="rect">
            <a:avLst/>
          </a:prstGeom>
          <a:noFill/>
        </p:spPr>
        <p:txBody>
          <a:bodyPr wrap="square" rtlCol="0">
            <a:spAutoFit/>
          </a:bodyPr>
          <a:lstStyle/>
          <a:p>
            <a:pPr marL="285750" indent="-285750">
              <a:lnSpc>
                <a:spcPct val="120000"/>
              </a:lnSpc>
            </a:pPr>
            <a:r>
              <a:rPr lang="zh-CN" altLang="en-US" sz="1200" b="1" dirty="0">
                <a:solidFill>
                  <a:srgbClr val="FF0000"/>
                </a:solidFill>
                <a:latin typeface="仿宋_GB2312" panose="02010609030101010101" pitchFamily="49" charset="-122"/>
                <a:ea typeface="仿宋_GB2312" panose="02010609030101010101" pitchFamily="49" charset="-122"/>
              </a:rPr>
              <a:t>确认进入第三步并保存草稿后，再次进入时，不能修改提名类型及科技奖种类</a:t>
            </a:r>
            <a:endParaRPr lang="zh-CN" altLang="en-US" sz="1200" b="1" dirty="0">
              <a:solidFill>
                <a:srgbClr val="FF0000"/>
              </a:solidFill>
              <a:highlight>
                <a:srgbClr val="FF0000"/>
              </a:highlight>
              <a:latin typeface="仿宋_GB2312" panose="02010609030101010101" pitchFamily="49" charset="-122"/>
              <a:ea typeface="仿宋_GB2312" panose="0201060903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9" y="1528020"/>
            <a:ext cx="5699955" cy="223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10"/>
          <p:cNvPicPr>
            <a:picLocks noChangeAspect="1"/>
          </p:cNvPicPr>
          <p:nvPr/>
        </p:nvPicPr>
        <p:blipFill>
          <a:blip r:embed="rId3"/>
          <a:stretch>
            <a:fillRect/>
          </a:stretch>
        </p:blipFill>
        <p:spPr>
          <a:xfrm>
            <a:off x="5130859" y="1672113"/>
            <a:ext cx="7061141" cy="4408306"/>
          </a:xfrm>
          <a:prstGeom prst="rect">
            <a:avLst/>
          </a:prstGeom>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305781" y="347892"/>
            <a:ext cx="1940896" cy="368300"/>
          </a:xfrm>
          <a:prstGeom prst="rect">
            <a:avLst/>
          </a:prstGeom>
          <a:noFill/>
        </p:spPr>
        <p:txBody>
          <a:bodyPr wrap="square" rtlCol="0">
            <a:spAutoFit/>
          </a:bodyPr>
          <a:lstStyle/>
          <a:p>
            <a:r>
              <a:rPr lang="zh-CN" altLang="en-US" dirty="0">
                <a:solidFill>
                  <a:schemeClr val="bg1"/>
                </a:solidFill>
                <a:latin typeface="+mn-ea"/>
              </a:rPr>
              <a:t>  申报</a:t>
            </a:r>
            <a:r>
              <a:rPr lang="en-US" altLang="zh-CN" dirty="0">
                <a:solidFill>
                  <a:schemeClr val="bg1"/>
                </a:solidFill>
                <a:latin typeface="+mn-ea"/>
              </a:rPr>
              <a:t>-</a:t>
            </a:r>
            <a:r>
              <a:rPr lang="zh-CN" altLang="en-US" dirty="0">
                <a:solidFill>
                  <a:schemeClr val="bg1"/>
                </a:solidFill>
                <a:latin typeface="+mn-ea"/>
              </a:rPr>
              <a:t>填写</a:t>
            </a:r>
            <a:r>
              <a:rPr lang="en-US" altLang="zh-CN" dirty="0">
                <a:solidFill>
                  <a:schemeClr val="bg1"/>
                </a:solidFill>
                <a:latin typeface="+mn-ea"/>
              </a:rPr>
              <a:t>3</a:t>
            </a:r>
            <a:endParaRPr lang="en-US" altLang="zh-CN" dirty="0">
              <a:solidFill>
                <a:schemeClr val="bg1"/>
              </a:solidFill>
              <a:latin typeface="+mn-ea"/>
            </a:endParaRPr>
          </a:p>
        </p:txBody>
      </p:sp>
      <p:sp>
        <p:nvSpPr>
          <p:cNvPr id="13" name="文本框 219"/>
          <p:cNvSpPr txBox="1"/>
          <p:nvPr/>
        </p:nvSpPr>
        <p:spPr>
          <a:xfrm>
            <a:off x="933276" y="1030621"/>
            <a:ext cx="10325447" cy="939488"/>
          </a:xfrm>
          <a:prstGeom prst="rect">
            <a:avLst/>
          </a:prstGeom>
          <a:noFill/>
        </p:spPr>
        <p:txBody>
          <a:bodyPr wrap="square" rtlCol="0">
            <a:spAutoFit/>
          </a:bodyPr>
          <a:lstStyle/>
          <a:p>
            <a:pPr marL="285750" indent="-285750">
              <a:lnSpc>
                <a:spcPct val="120000"/>
              </a:lnSpc>
            </a:pPr>
            <a:r>
              <a:rPr lang="en-US" altLang="zh-CN" sz="1600" dirty="0">
                <a:latin typeface="+mn-ea"/>
              </a:rPr>
              <a:t>3</a:t>
            </a:r>
            <a:r>
              <a:rPr lang="zh-CN" altLang="en-US" sz="1600" dirty="0">
                <a:latin typeface="+mn-ea"/>
              </a:rPr>
              <a:t>、提名单位选择及提名意见填写</a:t>
            </a:r>
            <a:endParaRPr lang="en-US" altLang="zh-CN" sz="1600" dirty="0">
              <a:latin typeface="+mn-ea"/>
            </a:endParaRPr>
          </a:p>
          <a:p>
            <a:pPr marL="285750" indent="-285750">
              <a:lnSpc>
                <a:spcPct val="120000"/>
              </a:lnSpc>
            </a:pPr>
            <a:r>
              <a:rPr lang="en-US" altLang="zh-CN" sz="1600" dirty="0">
                <a:latin typeface="+mn-ea"/>
              </a:rPr>
              <a:t>      a.</a:t>
            </a:r>
            <a:r>
              <a:rPr lang="zh-CN" altLang="en-US" sz="1600" dirty="0">
                <a:latin typeface="+mn-ea"/>
              </a:rPr>
              <a:t>选择相应的提名单位，若单位信息缺失，需联系提名单位补全后，重新选择</a:t>
            </a:r>
            <a:endParaRPr lang="en-US" altLang="zh-CN" sz="1600" dirty="0">
              <a:latin typeface="+mn-ea"/>
            </a:endParaRPr>
          </a:p>
          <a:p>
            <a:pPr marL="285750" indent="-285750">
              <a:lnSpc>
                <a:spcPct val="120000"/>
              </a:lnSpc>
            </a:pPr>
            <a:r>
              <a:rPr lang="en-US" altLang="zh-CN" sz="1600" dirty="0">
                <a:latin typeface="+mn-ea"/>
              </a:rPr>
              <a:t>      b.</a:t>
            </a:r>
            <a:r>
              <a:rPr lang="zh-CN" altLang="en-US" sz="1600" dirty="0">
                <a:latin typeface="+mn-ea"/>
              </a:rPr>
              <a:t>可提前提写提名意见，提名单位审核时由提名单位进行修改，并以提名单位修改、审核通过的意见为准。</a:t>
            </a:r>
            <a:endParaRPr lang="en-US" altLang="zh-CN" sz="1600" dirty="0">
              <a:latin typeface="+mn-ea"/>
            </a:endParaRPr>
          </a:p>
        </p:txBody>
      </p:sp>
      <p:pic>
        <p:nvPicPr>
          <p:cNvPr id="3" name="图片 2"/>
          <p:cNvPicPr>
            <a:picLocks noChangeAspect="1"/>
          </p:cNvPicPr>
          <p:nvPr/>
        </p:nvPicPr>
        <p:blipFill>
          <a:blip r:embed="rId1"/>
          <a:stretch>
            <a:fillRect/>
          </a:stretch>
        </p:blipFill>
        <p:spPr>
          <a:xfrm>
            <a:off x="717345" y="1970109"/>
            <a:ext cx="10402201" cy="4740051"/>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84191" y="370117"/>
            <a:ext cx="1940896" cy="368300"/>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填写</a:t>
            </a:r>
            <a:r>
              <a:rPr lang="en-US" altLang="zh-CN" dirty="0">
                <a:solidFill>
                  <a:schemeClr val="bg1"/>
                </a:solidFill>
              </a:rPr>
              <a:t>5</a:t>
            </a:r>
            <a:endParaRPr lang="zh-CN" altLang="en-US" dirty="0">
              <a:solidFill>
                <a:schemeClr val="bg1"/>
              </a:solidFill>
            </a:endParaRPr>
          </a:p>
        </p:txBody>
      </p:sp>
      <p:sp>
        <p:nvSpPr>
          <p:cNvPr id="13" name="文本框 219"/>
          <p:cNvSpPr txBox="1"/>
          <p:nvPr/>
        </p:nvSpPr>
        <p:spPr>
          <a:xfrm>
            <a:off x="628534" y="1268598"/>
            <a:ext cx="2936701" cy="2121350"/>
          </a:xfrm>
          <a:prstGeom prst="rect">
            <a:avLst/>
          </a:prstGeom>
          <a:noFill/>
        </p:spPr>
        <p:txBody>
          <a:bodyPr wrap="square" rtlCol="0">
            <a:spAutoFit/>
          </a:bodyPr>
          <a:lstStyle/>
          <a:p>
            <a:pPr marL="285750" indent="-285750">
              <a:lnSpc>
                <a:spcPct val="120000"/>
              </a:lnSpc>
            </a:pPr>
            <a:r>
              <a:rPr lang="en-US" altLang="zh-CN" sz="1600" dirty="0">
                <a:latin typeface="+mn-ea"/>
              </a:rPr>
              <a:t>4</a:t>
            </a:r>
            <a:r>
              <a:rPr lang="zh-CN" altLang="en-US" sz="1600" dirty="0">
                <a:latin typeface="+mn-ea"/>
              </a:rPr>
              <a:t>、主要科技创新、技术发明等附件</a:t>
            </a:r>
            <a:endParaRPr lang="en-US" altLang="zh-CN" sz="1600" dirty="0">
              <a:latin typeface="+mn-ea"/>
            </a:endParaRPr>
          </a:p>
          <a:p>
            <a:pPr marL="285750" indent="-285750">
              <a:lnSpc>
                <a:spcPct val="120000"/>
              </a:lnSpc>
            </a:pPr>
            <a:r>
              <a:rPr lang="en-US" altLang="zh-CN" sz="1600" dirty="0">
                <a:latin typeface="+mn-ea"/>
              </a:rPr>
              <a:t> a.</a:t>
            </a:r>
            <a:r>
              <a:rPr lang="zh-CN" altLang="en-US" sz="1600" dirty="0">
                <a:latin typeface="+mn-ea"/>
              </a:rPr>
              <a:t>所有附件，都在页面底部的上传附件按钮</a:t>
            </a:r>
            <a:endParaRPr lang="en-US" altLang="zh-CN" sz="1600" dirty="0">
              <a:latin typeface="+mn-ea"/>
            </a:endParaRPr>
          </a:p>
          <a:p>
            <a:pPr marL="285750" indent="-285750">
              <a:lnSpc>
                <a:spcPct val="120000"/>
              </a:lnSpc>
            </a:pPr>
            <a:r>
              <a:rPr lang="en-US" altLang="zh-CN" sz="1600" dirty="0">
                <a:latin typeface="+mn-ea"/>
              </a:rPr>
              <a:t> b.</a:t>
            </a:r>
            <a:r>
              <a:rPr lang="zh-CN" altLang="en-US" sz="1600" dirty="0">
                <a:latin typeface="+mn-ea"/>
              </a:rPr>
              <a:t>具体限制</a:t>
            </a:r>
            <a:r>
              <a:rPr lang="en-US" altLang="zh-CN" sz="1600" dirty="0">
                <a:latin typeface="+mn-ea"/>
              </a:rPr>
              <a:t>-4</a:t>
            </a:r>
            <a:r>
              <a:rPr lang="zh-CN" altLang="en-US" sz="1600" dirty="0">
                <a:latin typeface="+mn-ea"/>
              </a:rPr>
              <a:t>页、</a:t>
            </a:r>
            <a:r>
              <a:rPr lang="en-US" altLang="zh-CN" sz="1600" dirty="0">
                <a:latin typeface="+mn-ea"/>
              </a:rPr>
              <a:t>10M</a:t>
            </a:r>
            <a:r>
              <a:rPr lang="zh-CN" altLang="en-US" sz="1600" dirty="0">
                <a:latin typeface="+mn-ea"/>
              </a:rPr>
              <a:t>、</a:t>
            </a:r>
            <a:r>
              <a:rPr lang="en-US" altLang="zh-CN" sz="1600" dirty="0">
                <a:latin typeface="+mn-ea"/>
              </a:rPr>
              <a:t>word</a:t>
            </a:r>
            <a:endParaRPr lang="en-US" altLang="zh-CN" sz="1600" dirty="0">
              <a:latin typeface="+mn-ea"/>
            </a:endParaRPr>
          </a:p>
          <a:p>
            <a:pPr marL="285750" indent="-285750">
              <a:lnSpc>
                <a:spcPct val="120000"/>
              </a:lnSpc>
            </a:pPr>
            <a:r>
              <a:rPr lang="en-US" altLang="zh-CN" sz="1600" dirty="0">
                <a:latin typeface="+mn-ea"/>
              </a:rPr>
              <a:t> c.</a:t>
            </a:r>
            <a:r>
              <a:rPr lang="zh-CN" altLang="en-US" sz="1600" dirty="0">
                <a:latin typeface="+mn-ea"/>
              </a:rPr>
              <a:t>附件名称不要带特殊符号</a:t>
            </a:r>
            <a:endParaRPr lang="en-US" altLang="zh-CN" sz="1600" dirty="0">
              <a:latin typeface="+mn-ea"/>
            </a:endParaRPr>
          </a:p>
          <a:p>
            <a:pPr marL="285750" indent="-285750">
              <a:lnSpc>
                <a:spcPct val="120000"/>
              </a:lnSpc>
            </a:pPr>
            <a:r>
              <a:rPr lang="en-US" altLang="zh-CN" sz="1600" dirty="0">
                <a:latin typeface="+mn-ea"/>
              </a:rPr>
              <a:t>      </a:t>
            </a:r>
            <a:endParaRPr lang="en-US" altLang="zh-CN" sz="1600" dirty="0">
              <a:latin typeface="+mn-ea"/>
            </a:endParaRPr>
          </a:p>
        </p:txBody>
      </p:sp>
      <p:pic>
        <p:nvPicPr>
          <p:cNvPr id="5" name="图片 4"/>
          <p:cNvPicPr>
            <a:picLocks noChangeAspect="1"/>
          </p:cNvPicPr>
          <p:nvPr/>
        </p:nvPicPr>
        <p:blipFill>
          <a:blip r:embed="rId1"/>
          <a:stretch>
            <a:fillRect/>
          </a:stretch>
        </p:blipFill>
        <p:spPr>
          <a:xfrm>
            <a:off x="155972" y="3106188"/>
            <a:ext cx="8486926" cy="3508090"/>
          </a:xfrm>
          <a:prstGeom prst="rect">
            <a:avLst/>
          </a:prstGeom>
        </p:spPr>
      </p:pic>
      <p:pic>
        <p:nvPicPr>
          <p:cNvPr id="6" name="图片 5"/>
          <p:cNvPicPr>
            <a:picLocks noChangeAspect="1"/>
          </p:cNvPicPr>
          <p:nvPr/>
        </p:nvPicPr>
        <p:blipFill>
          <a:blip r:embed="rId2"/>
          <a:stretch>
            <a:fillRect/>
          </a:stretch>
        </p:blipFill>
        <p:spPr>
          <a:xfrm>
            <a:off x="3808520" y="738417"/>
            <a:ext cx="8227508" cy="3895807"/>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191135" y="349250"/>
            <a:ext cx="2812415" cy="373380"/>
          </a:xfrm>
          <a:prstGeom prst="rect">
            <a:avLst/>
          </a:prstGeom>
          <a:noFill/>
        </p:spPr>
        <p:txBody>
          <a:bodyPr wrap="square" rtlCol="0">
            <a:noAutofit/>
          </a:bodyPr>
          <a:lstStyle/>
          <a:p>
            <a:r>
              <a:rPr lang="zh-CN" altLang="en-US" dirty="0">
                <a:solidFill>
                  <a:schemeClr val="bg1"/>
                </a:solidFill>
                <a:highlight>
                  <a:srgbClr val="808080"/>
                </a:highlight>
              </a:rPr>
              <a:t>   上传盖章页</a:t>
            </a:r>
            <a:r>
              <a:rPr lang="en-US" altLang="zh-CN" dirty="0">
                <a:solidFill>
                  <a:schemeClr val="bg1"/>
                </a:solidFill>
                <a:highlight>
                  <a:srgbClr val="808080"/>
                </a:highlight>
              </a:rPr>
              <a:t>-</a:t>
            </a:r>
            <a:r>
              <a:rPr lang="zh-CN" altLang="en-US" dirty="0">
                <a:solidFill>
                  <a:schemeClr val="bg1"/>
                </a:solidFill>
                <a:highlight>
                  <a:srgbClr val="808080"/>
                </a:highlight>
              </a:rPr>
              <a:t>政务网</a:t>
            </a:r>
            <a:endParaRPr lang="zh-CN" altLang="en-US" dirty="0">
              <a:solidFill>
                <a:schemeClr val="bg1"/>
              </a:solidFill>
              <a:highlight>
                <a:srgbClr val="808080"/>
              </a:highlight>
            </a:endParaRPr>
          </a:p>
        </p:txBody>
      </p:sp>
      <p:sp>
        <p:nvSpPr>
          <p:cNvPr id="5" name="文本框 219"/>
          <p:cNvSpPr txBox="1"/>
          <p:nvPr/>
        </p:nvSpPr>
        <p:spPr>
          <a:xfrm>
            <a:off x="523164" y="907835"/>
            <a:ext cx="11095630" cy="829945"/>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当提名单位审核后，务必上传盖章的提名书，如在</a:t>
            </a:r>
            <a:r>
              <a:rPr lang="en-US" altLang="zh-CN" sz="1600" b="0" i="0" dirty="0">
                <a:solidFill>
                  <a:srgbClr val="FF0000"/>
                </a:solidFill>
                <a:effectLst/>
                <a:latin typeface="宋体" panose="02010600030101010101" pitchFamily="2" charset="-122"/>
                <a:ea typeface="宋体" panose="02010600030101010101" pitchFamily="2" charset="-122"/>
              </a:rPr>
              <a:t>2024</a:t>
            </a:r>
            <a:r>
              <a:rPr lang="zh-CN" altLang="en-US" sz="1600" b="0" i="0" dirty="0">
                <a:solidFill>
                  <a:srgbClr val="FF0000"/>
                </a:solidFill>
                <a:effectLst/>
                <a:latin typeface="宋体" panose="02010600030101010101" pitchFamily="2" charset="-122"/>
                <a:ea typeface="宋体" panose="02010600030101010101" pitchFamily="2" charset="-122"/>
              </a:rPr>
              <a:t>年</a:t>
            </a:r>
            <a:r>
              <a:rPr lang="en-US" altLang="zh-CN" sz="1600" b="0" i="0" dirty="0">
                <a:solidFill>
                  <a:srgbClr val="FF0000"/>
                </a:solidFill>
                <a:effectLst/>
                <a:latin typeface="宋体" panose="02010600030101010101" pitchFamily="2" charset="-122"/>
                <a:ea typeface="宋体" panose="02010600030101010101" pitchFamily="2" charset="-122"/>
              </a:rPr>
              <a:t>9</a:t>
            </a:r>
            <a:r>
              <a:rPr lang="zh-CN" altLang="en-US" sz="1600" b="0" i="0" dirty="0">
                <a:solidFill>
                  <a:srgbClr val="FF0000"/>
                </a:solidFill>
                <a:effectLst/>
                <a:latin typeface="宋体" panose="02010600030101010101" pitchFamily="2" charset="-122"/>
                <a:ea typeface="宋体" panose="02010600030101010101" pitchFamily="2" charset="-122"/>
              </a:rPr>
              <a:t>月</a:t>
            </a:r>
            <a:r>
              <a:rPr lang="en-US" altLang="zh-CN" sz="1600" b="0" i="0" dirty="0">
                <a:solidFill>
                  <a:srgbClr val="FF0000"/>
                </a:solidFill>
                <a:effectLst/>
                <a:latin typeface="宋体" panose="02010600030101010101" pitchFamily="2" charset="-122"/>
                <a:ea typeface="宋体" panose="02010600030101010101" pitchFamily="2" charset="-122"/>
              </a:rPr>
              <a:t>2</a:t>
            </a:r>
            <a:r>
              <a:rPr lang="zh-CN" altLang="en-US" sz="1600" b="0" i="0" dirty="0">
                <a:solidFill>
                  <a:srgbClr val="FF0000"/>
                </a:solidFill>
                <a:effectLst/>
                <a:latin typeface="宋体" panose="02010600030101010101" pitchFamily="2" charset="-122"/>
                <a:ea typeface="宋体" panose="02010600030101010101" pitchFamily="2" charset="-122"/>
              </a:rPr>
              <a:t>日</a:t>
            </a:r>
            <a:r>
              <a:rPr lang="en-US" altLang="zh-CN" sz="1600" b="0" i="0" dirty="0">
                <a:solidFill>
                  <a:srgbClr val="FF0000"/>
                </a:solidFill>
                <a:effectLst/>
                <a:latin typeface="宋体" panose="02010600030101010101" pitchFamily="2" charset="-122"/>
                <a:ea typeface="宋体" panose="02010600030101010101" pitchFamily="2" charset="-122"/>
              </a:rPr>
              <a:t>18</a:t>
            </a:r>
            <a:r>
              <a:rPr lang="zh-CN" altLang="en-US" sz="1600" b="0" i="0" dirty="0">
                <a:solidFill>
                  <a:srgbClr val="FF0000"/>
                </a:solidFill>
                <a:effectLst/>
                <a:latin typeface="宋体" panose="02010600030101010101" pitchFamily="2" charset="-122"/>
                <a:ea typeface="宋体" panose="02010600030101010101" pitchFamily="2" charset="-122"/>
              </a:rPr>
              <a:t>时前</a:t>
            </a:r>
            <a:r>
              <a:rPr lang="zh-CN" altLang="en-US" sz="1600" dirty="0">
                <a:latin typeface="宋体" panose="02010600030101010101" pitchFamily="2" charset="-122"/>
                <a:ea typeface="宋体" panose="02010600030101010101" pitchFamily="2" charset="-122"/>
              </a:rPr>
              <a:t>未上传符合要求的盖章提名书，</a:t>
            </a:r>
            <a:r>
              <a:rPr lang="zh-CN" altLang="en-US" sz="1600" b="1" dirty="0">
                <a:solidFill>
                  <a:srgbClr val="FF0000"/>
                </a:solidFill>
                <a:latin typeface="宋体" panose="02010600030101010101" pitchFamily="2" charset="-122"/>
                <a:ea typeface="宋体" panose="02010600030101010101" pitchFamily="2" charset="-122"/>
              </a:rPr>
              <a:t>则形审不通过。（</a:t>
            </a:r>
            <a:r>
              <a:rPr lang="zh-CN" altLang="en-US" sz="1600" b="1" dirty="0">
                <a:latin typeface="宋体" panose="02010600030101010101" pitchFamily="2" charset="-122"/>
                <a:ea typeface="宋体" panose="02010600030101010101" pitchFamily="2" charset="-122"/>
              </a:rPr>
              <a:t>上传位置：</a:t>
            </a:r>
            <a:r>
              <a:rPr lang="zh-CN" altLang="en-US" sz="1600" dirty="0">
                <a:latin typeface="宋体" panose="02010600030101010101" pitchFamily="2" charset="-122"/>
                <a:ea typeface="宋体" panose="02010600030101010101" pitchFamily="2" charset="-122"/>
              </a:rPr>
              <a:t>点击“我的”或者“用户名称”</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办事记录”</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详情”按钮，点击详情页面底部的“页面跳转”按钮，上传盖章提名书。</a:t>
            </a:r>
            <a:r>
              <a:rPr lang="zh-CN" altLang="en-US" sz="1600" b="1" dirty="0">
                <a:solidFill>
                  <a:srgbClr val="FF0000"/>
                </a:solidFill>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261582" y="1923109"/>
            <a:ext cx="11668836" cy="4799427"/>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90541" y="349162"/>
            <a:ext cx="1698057" cy="369332"/>
          </a:xfrm>
          <a:prstGeom prst="rect">
            <a:avLst/>
          </a:prstGeom>
          <a:noFill/>
        </p:spPr>
        <p:txBody>
          <a:bodyPr wrap="square" rtlCol="0">
            <a:spAutoFit/>
          </a:bodyPr>
          <a:lstStyle/>
          <a:p>
            <a:r>
              <a:rPr lang="zh-CN" altLang="en-US" dirty="0">
                <a:solidFill>
                  <a:schemeClr val="bg1"/>
                </a:solidFill>
                <a:latin typeface="+mn-ea"/>
              </a:rPr>
              <a:t>  申报</a:t>
            </a:r>
            <a:r>
              <a:rPr lang="en-US" altLang="zh-CN" dirty="0">
                <a:solidFill>
                  <a:schemeClr val="bg1"/>
                </a:solidFill>
                <a:latin typeface="+mn-ea"/>
              </a:rPr>
              <a:t>-</a:t>
            </a:r>
            <a:r>
              <a:rPr lang="zh-CN" altLang="en-US" dirty="0">
                <a:solidFill>
                  <a:schemeClr val="bg1"/>
                </a:solidFill>
                <a:latin typeface="+mn-ea"/>
              </a:rPr>
              <a:t>填写</a:t>
            </a:r>
            <a:r>
              <a:rPr lang="en-US" altLang="zh-CN" dirty="0">
                <a:solidFill>
                  <a:schemeClr val="bg1"/>
                </a:solidFill>
                <a:latin typeface="+mn-ea"/>
              </a:rPr>
              <a:t>1</a:t>
            </a:r>
            <a:endParaRPr lang="zh-CN" altLang="en-US" dirty="0">
              <a:solidFill>
                <a:schemeClr val="bg1"/>
              </a:solidFill>
              <a:latin typeface="+mn-ea"/>
            </a:endParaRPr>
          </a:p>
        </p:txBody>
      </p:sp>
      <p:sp>
        <p:nvSpPr>
          <p:cNvPr id="5" name="文本框 219"/>
          <p:cNvSpPr txBox="1"/>
          <p:nvPr/>
        </p:nvSpPr>
        <p:spPr>
          <a:xfrm>
            <a:off x="369455" y="878192"/>
            <a:ext cx="3868247" cy="2155825"/>
          </a:xfrm>
          <a:prstGeom prst="rect">
            <a:avLst/>
          </a:prstGeom>
          <a:noFill/>
        </p:spPr>
        <p:txBody>
          <a:bodyPr wrap="square" rtlCol="0">
            <a:spAutoFit/>
          </a:bodyPr>
          <a:lstStyle/>
          <a:p>
            <a:pPr marL="285750" indent="-285750">
              <a:lnSpc>
                <a:spcPct val="120000"/>
              </a:lnSpc>
            </a:pPr>
            <a:r>
              <a:rPr lang="en-US" altLang="zh-CN" sz="1600" dirty="0">
                <a:latin typeface="仿宋_GB2312" panose="02010609030101010101" pitchFamily="49" charset="-122"/>
                <a:ea typeface="仿宋_GB2312" panose="02010609030101010101" pitchFamily="49" charset="-122"/>
              </a:rPr>
              <a:t>1</a:t>
            </a:r>
            <a:r>
              <a:rPr lang="zh-CN" altLang="en-US" sz="1600" dirty="0">
                <a:latin typeface="仿宋_GB2312" panose="02010609030101010101" pitchFamily="49" charset="-122"/>
                <a:ea typeface="仿宋_GB2312" panose="02010609030101010101" pitchFamily="49" charset="-122"/>
              </a:rPr>
              <a:t>、奖励等级</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是否同意参加降一级评审</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愿意自动勾选降一级评审等级。</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2</a:t>
            </a:r>
            <a:r>
              <a:rPr lang="zh-CN" altLang="en-US" sz="1600" dirty="0">
                <a:latin typeface="仿宋_GB2312" panose="02010609030101010101" pitchFamily="49" charset="-122"/>
                <a:ea typeface="仿宋_GB2312" panose="02010609030101010101" pitchFamily="49" charset="-122"/>
              </a:rPr>
              <a:t>、根据选择的</a:t>
            </a:r>
            <a:r>
              <a:rPr lang="zh-CN" altLang="en-US" sz="1600" b="1" dirty="0">
                <a:latin typeface="仿宋_GB2312" panose="02010609030101010101" pitchFamily="49" charset="-122"/>
                <a:ea typeface="仿宋_GB2312" panose="02010609030101010101" pitchFamily="49" charset="-122"/>
              </a:rPr>
              <a:t>第一</a:t>
            </a:r>
            <a:r>
              <a:rPr lang="zh-CN" altLang="en-US" sz="1600" dirty="0">
                <a:latin typeface="仿宋_GB2312" panose="02010609030101010101" pitchFamily="49" charset="-122"/>
                <a:ea typeface="仿宋_GB2312" panose="02010609030101010101" pitchFamily="49" charset="-122"/>
              </a:rPr>
              <a:t>学科进行行业评审组分类。</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3</a:t>
            </a:r>
            <a:r>
              <a:rPr lang="zh-CN" altLang="en-US" sz="1600" dirty="0">
                <a:latin typeface="仿宋_GB2312" panose="02010609030101010101" pitchFamily="49" charset="-122"/>
                <a:ea typeface="仿宋_GB2312" panose="02010609030101010101" pitchFamily="49" charset="-122"/>
              </a:rPr>
              <a:t>、自然奖成果完成时间： </a:t>
            </a:r>
            <a:r>
              <a:rPr lang="en-US" altLang="zh-CN" sz="1600" dirty="0">
                <a:latin typeface="仿宋_GB2312" panose="02010609030101010101" pitchFamily="49" charset="-122"/>
                <a:ea typeface="仿宋_GB2312" panose="02010609030101010101" pitchFamily="49" charset="-122"/>
              </a:rPr>
              <a:t>8</a:t>
            </a:r>
            <a:r>
              <a:rPr lang="zh-CN" altLang="en-US" sz="1600" dirty="0">
                <a:latin typeface="仿宋_GB2312" panose="02010609030101010101" pitchFamily="49" charset="-122"/>
                <a:ea typeface="仿宋_GB2312" panose="02010609030101010101" pitchFamily="49" charset="-122"/>
              </a:rPr>
              <a:t>篇代表性论文</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专著</a:t>
            </a:r>
            <a:r>
              <a:rPr lang="en-US" altLang="zh-CN" sz="1600" dirty="0">
                <a:latin typeface="仿宋_GB2312" panose="02010609030101010101" pitchFamily="49" charset="-122"/>
                <a:ea typeface="仿宋_GB2312" panose="02010609030101010101" pitchFamily="49" charset="-122"/>
              </a:rPr>
              <a:t>)</a:t>
            </a:r>
            <a:r>
              <a:rPr lang="zh-CN" altLang="en-US" sz="1600" dirty="0">
                <a:latin typeface="仿宋_GB2312" panose="02010609030101010101" pitchFamily="49" charset="-122"/>
                <a:ea typeface="仿宋_GB2312" panose="02010609030101010101" pitchFamily="49" charset="-122"/>
              </a:rPr>
              <a:t>中最近</a:t>
            </a:r>
            <a:r>
              <a:rPr lang="en-US" altLang="zh-CN" sz="1600" dirty="0">
                <a:latin typeface="仿宋_GB2312" panose="02010609030101010101" pitchFamily="49" charset="-122"/>
                <a:ea typeface="仿宋_GB2312" panose="02010609030101010101" pitchFamily="49" charset="-122"/>
              </a:rPr>
              <a:t>1</a:t>
            </a:r>
            <a:r>
              <a:rPr lang="zh-CN" altLang="en-US" sz="1600" dirty="0">
                <a:latin typeface="仿宋_GB2312" panose="02010609030101010101" pitchFamily="49" charset="-122"/>
                <a:ea typeface="仿宋_GB2312" panose="02010609030101010101" pitchFamily="49" charset="-122"/>
              </a:rPr>
              <a:t>篇发表的时间。</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4</a:t>
            </a:r>
            <a:r>
              <a:rPr lang="zh-CN" altLang="en-US" sz="1600" dirty="0">
                <a:latin typeface="仿宋_GB2312" panose="02010609030101010101" pitchFamily="49" charset="-122"/>
                <a:ea typeface="仿宋_GB2312" panose="02010609030101010101" pitchFamily="49" charset="-122"/>
              </a:rPr>
              <a:t>、选填成果对应的相关成果特征</a:t>
            </a:r>
            <a:endParaRPr lang="en-US" altLang="zh-CN" sz="1600" dirty="0">
              <a:latin typeface="仿宋_GB2312" panose="02010609030101010101" pitchFamily="49" charset="-122"/>
              <a:ea typeface="仿宋_GB2312" panose="02010609030101010101" pitchFamily="49" charset="-122"/>
            </a:endParaRPr>
          </a:p>
        </p:txBody>
      </p:sp>
      <p:pic>
        <p:nvPicPr>
          <p:cNvPr id="4" name="图片 3"/>
          <p:cNvPicPr>
            <a:picLocks noChangeAspect="1"/>
          </p:cNvPicPr>
          <p:nvPr/>
        </p:nvPicPr>
        <p:blipFill>
          <a:blip r:embed="rId1"/>
          <a:stretch>
            <a:fillRect/>
          </a:stretch>
        </p:blipFill>
        <p:spPr>
          <a:xfrm>
            <a:off x="4616388" y="0"/>
            <a:ext cx="7453746" cy="3986075"/>
          </a:xfrm>
          <a:prstGeom prst="rect">
            <a:avLst/>
          </a:prstGeom>
        </p:spPr>
      </p:pic>
      <p:pic>
        <p:nvPicPr>
          <p:cNvPr id="7" name="图片 6"/>
          <p:cNvPicPr>
            <a:picLocks noChangeAspect="1"/>
          </p:cNvPicPr>
          <p:nvPr/>
        </p:nvPicPr>
        <p:blipFill>
          <a:blip r:embed="rId2"/>
          <a:stretch>
            <a:fillRect/>
          </a:stretch>
        </p:blipFill>
        <p:spPr>
          <a:xfrm>
            <a:off x="4616388" y="3986075"/>
            <a:ext cx="7453746" cy="2788795"/>
          </a:xfrm>
          <a:prstGeom prst="rect">
            <a:avLst/>
          </a:prstGeom>
        </p:spPr>
      </p:pic>
      <p:pic>
        <p:nvPicPr>
          <p:cNvPr id="9" name="图片 8"/>
          <p:cNvPicPr>
            <a:picLocks noChangeAspect="1"/>
          </p:cNvPicPr>
          <p:nvPr/>
        </p:nvPicPr>
        <p:blipFill>
          <a:blip r:embed="rId3"/>
          <a:stretch>
            <a:fillRect/>
          </a:stretch>
        </p:blipFill>
        <p:spPr>
          <a:xfrm>
            <a:off x="56319" y="3986075"/>
            <a:ext cx="4814118" cy="2111142"/>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665826" y="348527"/>
            <a:ext cx="1940896"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dirty="0">
                <a:solidFill>
                  <a:schemeClr val="bg1"/>
                </a:solidFill>
              </a:rPr>
              <a:t>填写</a:t>
            </a:r>
            <a:r>
              <a:rPr lang="en-US" altLang="zh-CN" dirty="0">
                <a:solidFill>
                  <a:schemeClr val="bg1"/>
                </a:solidFill>
              </a:rPr>
              <a:t>2</a:t>
            </a:r>
            <a:endParaRPr lang="zh-CN" altLang="en-US" dirty="0">
              <a:solidFill>
                <a:schemeClr val="bg1"/>
              </a:solidFill>
            </a:endParaRPr>
          </a:p>
        </p:txBody>
      </p:sp>
      <p:sp>
        <p:nvSpPr>
          <p:cNvPr id="5" name="文本框 219"/>
          <p:cNvSpPr txBox="1"/>
          <p:nvPr/>
        </p:nvSpPr>
        <p:spPr>
          <a:xfrm>
            <a:off x="286328" y="772040"/>
            <a:ext cx="4932218" cy="1253292"/>
          </a:xfrm>
          <a:prstGeom prst="rect">
            <a:avLst/>
          </a:prstGeom>
          <a:noFill/>
        </p:spPr>
        <p:txBody>
          <a:bodyPr wrap="square" rtlCol="0">
            <a:spAutoFit/>
          </a:bodyPr>
          <a:lstStyle/>
          <a:p>
            <a:pPr marL="285750" indent="-285750">
              <a:lnSpc>
                <a:spcPct val="120000"/>
              </a:lnSpc>
            </a:pPr>
            <a:r>
              <a:rPr lang="en-US" altLang="zh-CN" sz="1600" dirty="0">
                <a:latin typeface="仿宋_GB2312" panose="02010609030101010101" pitchFamily="49" charset="-122"/>
                <a:ea typeface="仿宋_GB2312" panose="02010609030101010101" pitchFamily="49" charset="-122"/>
              </a:rPr>
              <a:t>1</a:t>
            </a:r>
            <a:r>
              <a:rPr lang="zh-CN" altLang="en-US" sz="1600" dirty="0">
                <a:latin typeface="仿宋_GB2312" panose="02010609030101010101" pitchFamily="49" charset="-122"/>
                <a:ea typeface="仿宋_GB2312" panose="02010609030101010101" pitchFamily="49" charset="-122"/>
              </a:rPr>
              <a:t>、</a:t>
            </a:r>
            <a:r>
              <a:rPr lang="zh-CN" altLang="en-US" sz="1600" dirty="0">
                <a:ea typeface="仿宋_GB2312" panose="02010609030101010101" pitchFamily="49" charset="-122"/>
              </a:rPr>
              <a:t>填写具体计划、基金的名称和编号（其中省科技计划仅体现省重点研发计划、省基金项目，其他省科技计划填写在“其他”）；如没有，则计划类别选：无：即可。</a:t>
            </a:r>
            <a:endParaRPr lang="en-US" altLang="zh-CN" sz="1600" dirty="0">
              <a:ea typeface="仿宋_GB2312" panose="02010609030101010101" pitchFamily="49" charset="-122"/>
            </a:endParaRPr>
          </a:p>
        </p:txBody>
      </p:sp>
      <p:sp>
        <p:nvSpPr>
          <p:cNvPr id="8" name="文本框 219"/>
          <p:cNvSpPr txBox="1"/>
          <p:nvPr/>
        </p:nvSpPr>
        <p:spPr>
          <a:xfrm>
            <a:off x="5864860" y="772160"/>
            <a:ext cx="5835015" cy="975995"/>
          </a:xfrm>
          <a:prstGeom prst="rect">
            <a:avLst/>
          </a:prstGeom>
          <a:noFill/>
        </p:spPr>
        <p:txBody>
          <a:bodyPr wrap="square" rtlCol="0">
            <a:spAutoFit/>
          </a:bodyPr>
          <a:lstStyle/>
          <a:p>
            <a:pPr marL="285750" indent="-285750">
              <a:lnSpc>
                <a:spcPct val="120000"/>
              </a:lnSpc>
            </a:pPr>
            <a:r>
              <a:rPr lang="en-US" altLang="zh-CN" sz="1600" dirty="0">
                <a:latin typeface="仿宋_GB2312" panose="02010609030101010101" pitchFamily="49" charset="-122"/>
                <a:ea typeface="仿宋_GB2312" panose="02010609030101010101" pitchFamily="49" charset="-122"/>
              </a:rPr>
              <a:t>2</a:t>
            </a:r>
            <a:r>
              <a:rPr lang="zh-CN" altLang="en-US" sz="1600" dirty="0">
                <a:latin typeface="仿宋_GB2312" panose="02010609030101010101" pitchFamily="49" charset="-122"/>
                <a:ea typeface="仿宋_GB2312" panose="02010609030101010101" pitchFamily="49" charset="-122"/>
              </a:rPr>
              <a:t>、</a:t>
            </a:r>
            <a:r>
              <a:rPr lang="zh-CN" altLang="en-US" sz="1600" dirty="0">
                <a:ea typeface="仿宋_GB2312" panose="02010609030101010101" pitchFamily="49" charset="-122"/>
              </a:rPr>
              <a:t>所在单位选择（可输入文字进行查询；如无法检索到单位，需至奖励系统注册）。</a:t>
            </a:r>
            <a:r>
              <a:rPr lang="en-US" altLang="zh-CN" sz="1600" dirty="0">
                <a:ea typeface="仿宋_GB2312" panose="02010609030101010101" pitchFamily="49" charset="-122"/>
              </a:rPr>
              <a:t>---</a:t>
            </a:r>
            <a:r>
              <a:rPr lang="zh-CN" altLang="en-US" sz="1600" dirty="0">
                <a:ea typeface="仿宋_GB2312" panose="02010609030101010101" pitchFamily="49" charset="-122"/>
              </a:rPr>
              <a:t>走单位审核流程</a:t>
            </a:r>
            <a:endParaRPr lang="zh-CN" altLang="en-US" sz="1600" dirty="0">
              <a:ea typeface="仿宋_GB2312" panose="02010609030101010101" pitchFamily="49" charset="-122"/>
            </a:endParaRPr>
          </a:p>
          <a:p>
            <a:pPr marL="285750" indent="-285750">
              <a:lnSpc>
                <a:spcPct val="120000"/>
              </a:lnSpc>
            </a:pPr>
            <a:r>
              <a:rPr lang="zh-CN" altLang="en-US" sz="1600" b="1" dirty="0">
                <a:solidFill>
                  <a:srgbClr val="FF0000"/>
                </a:solidFill>
                <a:ea typeface="仿宋_GB2312" panose="02010609030101010101" pitchFamily="49" charset="-122"/>
                <a:sym typeface="+mn-ea"/>
              </a:rPr>
              <a:t>如单位是高校，选择所在单位时，需选择学校，不要选择学院。</a:t>
            </a:r>
            <a:endParaRPr lang="zh-CN" altLang="en-US" sz="1600" b="1" dirty="0">
              <a:solidFill>
                <a:srgbClr val="FF0000"/>
              </a:solidFill>
              <a:ea typeface="仿宋_GB2312" panose="02010609030101010101" pitchFamily="49" charset="-122"/>
              <a:sym typeface="+mn-ea"/>
            </a:endParaRPr>
          </a:p>
        </p:txBody>
      </p:sp>
      <p:pic>
        <p:nvPicPr>
          <p:cNvPr id="6" name="图片 5"/>
          <p:cNvPicPr>
            <a:picLocks noChangeAspect="1"/>
          </p:cNvPicPr>
          <p:nvPr/>
        </p:nvPicPr>
        <p:blipFill>
          <a:blip r:embed="rId1"/>
          <a:stretch>
            <a:fillRect/>
          </a:stretch>
        </p:blipFill>
        <p:spPr>
          <a:xfrm>
            <a:off x="442728" y="2025332"/>
            <a:ext cx="5019496" cy="2915066"/>
          </a:xfrm>
          <a:prstGeom prst="rect">
            <a:avLst/>
          </a:prstGeom>
        </p:spPr>
      </p:pic>
      <p:pic>
        <p:nvPicPr>
          <p:cNvPr id="9" name="图片 8"/>
          <p:cNvPicPr>
            <a:picLocks noChangeAspect="1"/>
          </p:cNvPicPr>
          <p:nvPr/>
        </p:nvPicPr>
        <p:blipFill>
          <a:blip r:embed="rId2"/>
          <a:stretch>
            <a:fillRect/>
          </a:stretch>
        </p:blipFill>
        <p:spPr>
          <a:xfrm>
            <a:off x="738560" y="4469558"/>
            <a:ext cx="4204312" cy="2388442"/>
          </a:xfrm>
          <a:prstGeom prst="rect">
            <a:avLst/>
          </a:prstGeom>
        </p:spPr>
      </p:pic>
      <p:pic>
        <p:nvPicPr>
          <p:cNvPr id="11" name="图片 10"/>
          <p:cNvPicPr>
            <a:picLocks noChangeAspect="1"/>
          </p:cNvPicPr>
          <p:nvPr/>
        </p:nvPicPr>
        <p:blipFill>
          <a:blip r:embed="rId3"/>
          <a:stretch>
            <a:fillRect/>
          </a:stretch>
        </p:blipFill>
        <p:spPr>
          <a:xfrm>
            <a:off x="6322325" y="1768288"/>
            <a:ext cx="4275190" cy="2156647"/>
          </a:xfrm>
          <a:prstGeom prst="rect">
            <a:avLst/>
          </a:prstGeom>
        </p:spPr>
      </p:pic>
      <p:pic>
        <p:nvPicPr>
          <p:cNvPr id="2" name="图片 1"/>
          <p:cNvPicPr>
            <a:picLocks noChangeAspect="1"/>
          </p:cNvPicPr>
          <p:nvPr/>
        </p:nvPicPr>
        <p:blipFill>
          <a:blip r:embed="rId4"/>
          <a:stretch>
            <a:fillRect/>
          </a:stretch>
        </p:blipFill>
        <p:spPr>
          <a:xfrm>
            <a:off x="6518275" y="3643630"/>
            <a:ext cx="3685540" cy="321437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300995" y="347892"/>
            <a:ext cx="1851783"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完成单位</a:t>
            </a:r>
            <a:endParaRPr lang="zh-CN" altLang="en-US" dirty="0">
              <a:solidFill>
                <a:schemeClr val="bg1"/>
              </a:solidFill>
            </a:endParaRPr>
          </a:p>
        </p:txBody>
      </p:sp>
      <p:sp>
        <p:nvSpPr>
          <p:cNvPr id="5" name="文本框 219"/>
          <p:cNvSpPr txBox="1"/>
          <p:nvPr/>
        </p:nvSpPr>
        <p:spPr>
          <a:xfrm>
            <a:off x="245660" y="913536"/>
            <a:ext cx="8013437" cy="1862818"/>
          </a:xfrm>
          <a:prstGeom prst="rect">
            <a:avLst/>
          </a:prstGeom>
          <a:noFill/>
        </p:spPr>
        <p:txBody>
          <a:bodyPr wrap="square" rtlCol="0">
            <a:spAutoFit/>
          </a:bodyPr>
          <a:lstStyle/>
          <a:p>
            <a:pPr marL="92075">
              <a:lnSpc>
                <a:spcPct val="120000"/>
              </a:lnSpc>
            </a:pPr>
            <a:r>
              <a:rPr lang="zh-CN" altLang="en-US" dirty="0">
                <a:latin typeface="+mn-ea"/>
              </a:rPr>
              <a:t> </a:t>
            </a:r>
            <a:r>
              <a:rPr lang="en-US" altLang="zh-CN" sz="1600" dirty="0">
                <a:latin typeface="+mn-ea"/>
              </a:rPr>
              <a:t>1</a:t>
            </a:r>
            <a:r>
              <a:rPr lang="zh-CN" altLang="en-US" sz="1600" dirty="0">
                <a:latin typeface="+mn-ea"/>
              </a:rPr>
              <a:t>、请注意不同奖项可填写的完成单位数量不同，需根据相应要求填写。</a:t>
            </a:r>
            <a:endParaRPr lang="en-US" altLang="zh-CN" sz="1600" dirty="0">
              <a:latin typeface="+mn-ea"/>
            </a:endParaRPr>
          </a:p>
          <a:p>
            <a:pPr marL="285750" indent="-285750">
              <a:lnSpc>
                <a:spcPct val="120000"/>
              </a:lnSpc>
            </a:pPr>
            <a:r>
              <a:rPr lang="en-US" altLang="zh-CN" sz="1600" dirty="0">
                <a:latin typeface="+mn-ea"/>
              </a:rPr>
              <a:t>  2</a:t>
            </a:r>
            <a:r>
              <a:rPr lang="zh-CN" altLang="en-US" sz="1600" dirty="0">
                <a:latin typeface="+mn-ea"/>
              </a:rPr>
              <a:t>、列表以实际编辑页面内容为准。省内单位要选择具体市、县；省外单位所在地由用户根据实际情况填写。</a:t>
            </a:r>
            <a:endParaRPr lang="en-US" altLang="zh-CN" sz="1600" dirty="0">
              <a:latin typeface="+mn-ea"/>
            </a:endParaRPr>
          </a:p>
          <a:p>
            <a:pPr marL="285750" indent="-285750">
              <a:lnSpc>
                <a:spcPct val="120000"/>
              </a:lnSpc>
            </a:pPr>
            <a:r>
              <a:rPr lang="en-US" altLang="zh-CN" sz="1600" dirty="0">
                <a:latin typeface="+mn-ea"/>
              </a:rPr>
              <a:t>  3</a:t>
            </a:r>
            <a:r>
              <a:rPr lang="zh-CN" altLang="en-US" sz="1600" dirty="0">
                <a:latin typeface="+mn-ea"/>
              </a:rPr>
              <a:t>、</a:t>
            </a:r>
            <a:r>
              <a:rPr lang="zh-CN" altLang="en-US" sz="1600" b="1" dirty="0">
                <a:latin typeface="+mn-ea"/>
              </a:rPr>
              <a:t>政务网无法调整完成单位顺序</a:t>
            </a:r>
            <a:r>
              <a:rPr lang="zh-CN" altLang="en-US" sz="1600" dirty="0">
                <a:latin typeface="+mn-ea"/>
              </a:rPr>
              <a:t>，如需调整只能删除重来。</a:t>
            </a:r>
            <a:endParaRPr lang="en-US" altLang="zh-CN" sz="1600" dirty="0">
              <a:latin typeface="+mn-ea"/>
            </a:endParaRPr>
          </a:p>
          <a:p>
            <a:pPr marL="285750" indent="-285750">
              <a:lnSpc>
                <a:spcPct val="120000"/>
              </a:lnSpc>
            </a:pPr>
            <a:r>
              <a:rPr lang="zh-CN" altLang="en-US" sz="1600" b="1" dirty="0">
                <a:solidFill>
                  <a:srgbClr val="FF0000"/>
                </a:solidFill>
                <a:latin typeface="+mn-ea"/>
              </a:rPr>
              <a:t>需注意，自然奖、发明奖需要先填写完成人信息，完成单位再从完成人填写的完成单位进行选择。</a:t>
            </a:r>
            <a:endParaRPr lang="en-US" altLang="zh-CN" sz="1600" b="1" dirty="0">
              <a:solidFill>
                <a:srgbClr val="FF0000"/>
              </a:solidFill>
              <a:latin typeface="+mn-ea"/>
            </a:endParaRPr>
          </a:p>
        </p:txBody>
      </p:sp>
      <p:pic>
        <p:nvPicPr>
          <p:cNvPr id="4" name="图片 3"/>
          <p:cNvPicPr>
            <a:picLocks noChangeAspect="1"/>
          </p:cNvPicPr>
          <p:nvPr/>
        </p:nvPicPr>
        <p:blipFill>
          <a:blip r:embed="rId1"/>
          <a:stretch>
            <a:fillRect/>
          </a:stretch>
        </p:blipFill>
        <p:spPr>
          <a:xfrm>
            <a:off x="100411" y="2864456"/>
            <a:ext cx="8367485" cy="3848433"/>
          </a:xfrm>
          <a:prstGeom prst="rect">
            <a:avLst/>
          </a:prstGeom>
        </p:spPr>
      </p:pic>
      <p:pic>
        <p:nvPicPr>
          <p:cNvPr id="7" name="图片 6"/>
          <p:cNvPicPr>
            <a:picLocks noChangeAspect="1"/>
          </p:cNvPicPr>
          <p:nvPr/>
        </p:nvPicPr>
        <p:blipFill>
          <a:blip r:embed="rId2"/>
          <a:stretch>
            <a:fillRect/>
          </a:stretch>
        </p:blipFill>
        <p:spPr>
          <a:xfrm>
            <a:off x="8342224" y="0"/>
            <a:ext cx="3749365" cy="66147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44468" y="348527"/>
            <a:ext cx="2226006"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共用按钮</a:t>
            </a:r>
            <a:r>
              <a:rPr lang="en-US" altLang="zh-CN" dirty="0">
                <a:solidFill>
                  <a:schemeClr val="bg1"/>
                </a:solidFill>
              </a:rPr>
              <a:t>1</a:t>
            </a:r>
            <a:endParaRPr lang="zh-CN" altLang="en-US" dirty="0">
              <a:solidFill>
                <a:schemeClr val="bg1"/>
              </a:solidFill>
            </a:endParaRPr>
          </a:p>
        </p:txBody>
      </p:sp>
      <p:sp>
        <p:nvSpPr>
          <p:cNvPr id="5" name="文本框 219"/>
          <p:cNvSpPr txBox="1"/>
          <p:nvPr/>
        </p:nvSpPr>
        <p:spPr>
          <a:xfrm>
            <a:off x="244468" y="1270067"/>
            <a:ext cx="4413616" cy="5076005"/>
          </a:xfrm>
          <a:prstGeom prst="rect">
            <a:avLst/>
          </a:prstGeom>
          <a:noFill/>
        </p:spPr>
        <p:txBody>
          <a:bodyPr wrap="square" rtlCol="0">
            <a:spAutoFit/>
          </a:bodyPr>
          <a:lstStyle/>
          <a:p>
            <a:pPr marL="285750" indent="-285750">
              <a:lnSpc>
                <a:spcPct val="120000"/>
              </a:lnSpc>
            </a:pPr>
            <a:r>
              <a:rPr lang="en-US" altLang="zh-CN" sz="1600" dirty="0">
                <a:latin typeface="+mn-ea"/>
              </a:rPr>
              <a:t>1.</a:t>
            </a:r>
            <a:r>
              <a:rPr lang="zh-CN" altLang="en-US" sz="1600" dirty="0">
                <a:latin typeface="+mn-ea"/>
              </a:rPr>
              <a:t>技术发明奖：（图一）</a:t>
            </a:r>
            <a:endParaRPr lang="en-US" altLang="zh-CN" sz="1600" dirty="0">
              <a:latin typeface="+mn-ea"/>
            </a:endParaRPr>
          </a:p>
          <a:p>
            <a:pPr marL="285750" indent="-17780">
              <a:lnSpc>
                <a:spcPct val="120000"/>
              </a:lnSpc>
            </a:pPr>
            <a:r>
              <a:rPr lang="zh-CN" altLang="en-US" sz="1600" dirty="0">
                <a:latin typeface="+mn-ea"/>
              </a:rPr>
              <a:t>填写该成果相应的主要完成人、知识产权和标准规范目录、完成人合作关系</a:t>
            </a:r>
            <a:endParaRPr lang="zh-CN" altLang="en-US" sz="1600" dirty="0">
              <a:latin typeface="+mn-ea"/>
            </a:endParaRPr>
          </a:p>
          <a:p>
            <a:pPr marL="285750" indent="-285750">
              <a:lnSpc>
                <a:spcPct val="120000"/>
              </a:lnSpc>
            </a:pPr>
            <a:r>
              <a:rPr lang="en-US" altLang="zh-CN" sz="1600" dirty="0">
                <a:latin typeface="+mn-ea"/>
              </a:rPr>
              <a:t>2.</a:t>
            </a:r>
            <a:r>
              <a:rPr lang="zh-CN" altLang="en-US" sz="1600" dirty="0">
                <a:latin typeface="+mn-ea"/>
              </a:rPr>
              <a:t>自然科学奖：（图二）</a:t>
            </a:r>
            <a:endParaRPr lang="en-US" altLang="zh-CN" sz="1600" dirty="0">
              <a:latin typeface="+mn-ea"/>
            </a:endParaRPr>
          </a:p>
          <a:p>
            <a:pPr marL="285750" indent="-17780">
              <a:lnSpc>
                <a:spcPct val="120000"/>
              </a:lnSpc>
            </a:pPr>
            <a:r>
              <a:rPr lang="zh-CN" altLang="en-US" sz="1600" dirty="0">
                <a:latin typeface="+mn-ea"/>
              </a:rPr>
              <a:t>填写该成果相应的主要完成人、知识产权和标准规范目录、代表性论文专著、他引、完成人合作关系</a:t>
            </a:r>
            <a:endParaRPr lang="en-US" altLang="zh-CN" sz="1600" dirty="0">
              <a:latin typeface="+mn-ea"/>
            </a:endParaRPr>
          </a:p>
          <a:p>
            <a:pPr marL="285750" indent="-285750">
              <a:lnSpc>
                <a:spcPct val="120000"/>
              </a:lnSpc>
            </a:pPr>
            <a:r>
              <a:rPr lang="en-US" altLang="zh-CN" sz="1600" dirty="0">
                <a:latin typeface="+mn-ea"/>
              </a:rPr>
              <a:t>3.</a:t>
            </a:r>
            <a:r>
              <a:rPr lang="zh-CN" altLang="en-US" sz="1600" dirty="0">
                <a:latin typeface="+mn-ea"/>
              </a:rPr>
              <a:t> 科技进步奖：（图三）</a:t>
            </a:r>
            <a:endParaRPr lang="en-US" altLang="zh-CN" sz="1600" dirty="0">
              <a:latin typeface="+mn-ea"/>
            </a:endParaRPr>
          </a:p>
          <a:p>
            <a:pPr marL="285750" indent="74930">
              <a:lnSpc>
                <a:spcPct val="120000"/>
              </a:lnSpc>
            </a:pPr>
            <a:r>
              <a:rPr lang="zh-CN" altLang="en-US" sz="1600" dirty="0">
                <a:latin typeface="+mn-ea"/>
              </a:rPr>
              <a:t>填写该成果相应的主要完成人、知识产权和标准规范目录、代表性论文专著、完成人合作关系</a:t>
            </a:r>
            <a:endParaRPr lang="zh-CN" altLang="en-US" sz="1600" dirty="0">
              <a:latin typeface="+mn-ea"/>
            </a:endParaRPr>
          </a:p>
          <a:p>
            <a:pPr marL="285750" indent="-285750">
              <a:lnSpc>
                <a:spcPct val="120000"/>
              </a:lnSpc>
            </a:pPr>
            <a:r>
              <a:rPr lang="en-US" altLang="zh-CN" sz="1600" dirty="0">
                <a:latin typeface="+mn-ea"/>
              </a:rPr>
              <a:t>4.</a:t>
            </a:r>
            <a:r>
              <a:rPr lang="zh-CN" altLang="en-US" sz="1600" dirty="0">
                <a:latin typeface="+mn-ea"/>
              </a:rPr>
              <a:t>科技大奖团队：（图四）</a:t>
            </a:r>
            <a:endParaRPr lang="en-US" altLang="zh-CN" sz="1600" dirty="0">
              <a:latin typeface="+mn-ea"/>
            </a:endParaRPr>
          </a:p>
          <a:p>
            <a:pPr marL="285750" indent="-17780">
              <a:lnSpc>
                <a:spcPct val="120000"/>
              </a:lnSpc>
            </a:pPr>
            <a:r>
              <a:rPr lang="zh-CN" altLang="en-US" sz="1600" dirty="0">
                <a:latin typeface="+mn-ea"/>
              </a:rPr>
              <a:t>填写该团队的带头人其他主要成员、主要知识产权、团队论文专著、他引</a:t>
            </a:r>
            <a:endParaRPr lang="zh-CN" altLang="en-US" sz="1600" dirty="0">
              <a:latin typeface="+mn-ea"/>
            </a:endParaRPr>
          </a:p>
          <a:p>
            <a:pPr marL="285750" indent="-285750">
              <a:lnSpc>
                <a:spcPct val="120000"/>
              </a:lnSpc>
            </a:pPr>
            <a:r>
              <a:rPr lang="en-US" altLang="zh-CN" sz="1600" dirty="0">
                <a:latin typeface="+mn-ea"/>
              </a:rPr>
              <a:t>5.</a:t>
            </a:r>
            <a:r>
              <a:rPr lang="zh-CN" altLang="en-US" sz="1600" dirty="0">
                <a:latin typeface="+mn-ea"/>
              </a:rPr>
              <a:t>科技大奖个人：（图五）</a:t>
            </a:r>
            <a:endParaRPr lang="en-US" altLang="zh-CN" sz="1600" dirty="0">
              <a:latin typeface="+mn-ea"/>
            </a:endParaRPr>
          </a:p>
          <a:p>
            <a:pPr marL="285750" indent="-17780">
              <a:lnSpc>
                <a:spcPct val="120000"/>
              </a:lnSpc>
            </a:pPr>
            <a:r>
              <a:rPr lang="zh-CN" altLang="en-US" sz="1600" dirty="0">
                <a:latin typeface="+mn-ea"/>
              </a:rPr>
              <a:t>填写该被提名人的主要知识产权、论文专著、他引</a:t>
            </a:r>
            <a:endParaRPr lang="zh-CN" altLang="en-US" sz="1600" dirty="0">
              <a:highlight>
                <a:srgbClr val="FF0000"/>
              </a:highlight>
              <a:latin typeface="+mn-ea"/>
            </a:endParaRPr>
          </a:p>
        </p:txBody>
      </p:sp>
      <p:pic>
        <p:nvPicPr>
          <p:cNvPr id="6" name="图片 5"/>
          <p:cNvPicPr>
            <a:picLocks noChangeAspect="1"/>
          </p:cNvPicPr>
          <p:nvPr/>
        </p:nvPicPr>
        <p:blipFill>
          <a:blip r:embed="rId1"/>
          <a:stretch>
            <a:fillRect/>
          </a:stretch>
        </p:blipFill>
        <p:spPr>
          <a:xfrm>
            <a:off x="4944296" y="1031613"/>
            <a:ext cx="7094835" cy="701101"/>
          </a:xfrm>
          <a:prstGeom prst="rect">
            <a:avLst/>
          </a:prstGeom>
        </p:spPr>
      </p:pic>
      <p:sp>
        <p:nvSpPr>
          <p:cNvPr id="13" name="文本框 12"/>
          <p:cNvSpPr txBox="1"/>
          <p:nvPr/>
        </p:nvSpPr>
        <p:spPr>
          <a:xfrm>
            <a:off x="10957012" y="4898955"/>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图四</a:t>
            </a:r>
            <a:r>
              <a:rPr lang="en-US" altLang="zh-CN" sz="1400" b="1" dirty="0">
                <a:solidFill>
                  <a:srgbClr val="FF0000"/>
                </a:solidFill>
              </a:rPr>
              <a:t>)</a:t>
            </a:r>
            <a:endParaRPr lang="zh-CN" altLang="en-US" sz="1400" b="1" dirty="0">
              <a:solidFill>
                <a:srgbClr val="FF0000"/>
              </a:solidFill>
            </a:endParaRPr>
          </a:p>
        </p:txBody>
      </p:sp>
      <p:sp>
        <p:nvSpPr>
          <p:cNvPr id="15" name="文本框 14"/>
          <p:cNvSpPr txBox="1"/>
          <p:nvPr/>
        </p:nvSpPr>
        <p:spPr>
          <a:xfrm>
            <a:off x="10922854" y="1246156"/>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图一</a:t>
            </a:r>
            <a:r>
              <a:rPr lang="en-US" altLang="zh-CN" sz="1400" b="1" dirty="0">
                <a:solidFill>
                  <a:srgbClr val="FF0000"/>
                </a:solidFill>
              </a:rPr>
              <a:t>)</a:t>
            </a:r>
            <a:endParaRPr lang="zh-CN" altLang="en-US" sz="1400" b="1" dirty="0">
              <a:solidFill>
                <a:srgbClr val="FF0000"/>
              </a:solidFill>
            </a:endParaRPr>
          </a:p>
        </p:txBody>
      </p:sp>
      <p:pic>
        <p:nvPicPr>
          <p:cNvPr id="3" name="图片 2"/>
          <p:cNvPicPr>
            <a:picLocks noChangeAspect="1"/>
          </p:cNvPicPr>
          <p:nvPr/>
        </p:nvPicPr>
        <p:blipFill>
          <a:blip r:embed="rId2"/>
          <a:stretch>
            <a:fillRect/>
          </a:stretch>
        </p:blipFill>
        <p:spPr>
          <a:xfrm>
            <a:off x="4944296" y="2030909"/>
            <a:ext cx="6073666" cy="769687"/>
          </a:xfrm>
          <a:prstGeom prst="rect">
            <a:avLst/>
          </a:prstGeom>
        </p:spPr>
      </p:pic>
      <p:sp>
        <p:nvSpPr>
          <p:cNvPr id="17" name="文本框 16"/>
          <p:cNvSpPr txBox="1"/>
          <p:nvPr/>
        </p:nvSpPr>
        <p:spPr>
          <a:xfrm>
            <a:off x="10957012" y="2355196"/>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图二</a:t>
            </a:r>
            <a:r>
              <a:rPr lang="en-US" altLang="zh-CN" sz="1400" b="1" dirty="0">
                <a:solidFill>
                  <a:srgbClr val="FF0000"/>
                </a:solidFill>
              </a:rPr>
              <a:t>)</a:t>
            </a:r>
            <a:endParaRPr lang="zh-CN" altLang="en-US" sz="1400" b="1" dirty="0">
              <a:solidFill>
                <a:srgbClr val="FF0000"/>
              </a:solidFill>
            </a:endParaRPr>
          </a:p>
        </p:txBody>
      </p:sp>
      <p:pic>
        <p:nvPicPr>
          <p:cNvPr id="4" name="图片 3"/>
          <p:cNvPicPr>
            <a:picLocks noChangeAspect="1"/>
          </p:cNvPicPr>
          <p:nvPr/>
        </p:nvPicPr>
        <p:blipFill>
          <a:blip r:embed="rId3"/>
          <a:stretch>
            <a:fillRect/>
          </a:stretch>
        </p:blipFill>
        <p:spPr>
          <a:xfrm>
            <a:off x="4944296" y="5576149"/>
            <a:ext cx="7094835" cy="1257409"/>
          </a:xfrm>
          <a:prstGeom prst="rect">
            <a:avLst/>
          </a:prstGeom>
        </p:spPr>
      </p:pic>
      <p:sp>
        <p:nvSpPr>
          <p:cNvPr id="16" name="文本框 15"/>
          <p:cNvSpPr txBox="1"/>
          <p:nvPr/>
        </p:nvSpPr>
        <p:spPr>
          <a:xfrm>
            <a:off x="11017962" y="6208136"/>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图五</a:t>
            </a:r>
            <a:r>
              <a:rPr lang="en-US" altLang="zh-CN" sz="1400" b="1" dirty="0">
                <a:solidFill>
                  <a:srgbClr val="FF0000"/>
                </a:solidFill>
              </a:rPr>
              <a:t>)</a:t>
            </a:r>
            <a:endParaRPr lang="zh-CN" altLang="en-US" sz="1400" b="1" dirty="0">
              <a:solidFill>
                <a:srgbClr val="FF0000"/>
              </a:solidFill>
            </a:endParaRPr>
          </a:p>
        </p:txBody>
      </p:sp>
      <p:pic>
        <p:nvPicPr>
          <p:cNvPr id="8" name="图片 7"/>
          <p:cNvPicPr>
            <a:picLocks noChangeAspect="1"/>
          </p:cNvPicPr>
          <p:nvPr/>
        </p:nvPicPr>
        <p:blipFill>
          <a:blip r:embed="rId4"/>
          <a:stretch>
            <a:fillRect/>
          </a:stretch>
        </p:blipFill>
        <p:spPr>
          <a:xfrm>
            <a:off x="4944296" y="3124883"/>
            <a:ext cx="6897046" cy="770880"/>
          </a:xfrm>
          <a:prstGeom prst="rect">
            <a:avLst/>
          </a:prstGeom>
        </p:spPr>
      </p:pic>
      <p:sp>
        <p:nvSpPr>
          <p:cNvPr id="9" name="文本框 8"/>
          <p:cNvSpPr txBox="1"/>
          <p:nvPr/>
        </p:nvSpPr>
        <p:spPr>
          <a:xfrm>
            <a:off x="10957012" y="3407916"/>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图三</a:t>
            </a:r>
            <a:r>
              <a:rPr lang="en-US" altLang="zh-CN" sz="1400" b="1" dirty="0">
                <a:solidFill>
                  <a:srgbClr val="FF0000"/>
                </a:solidFill>
              </a:rPr>
              <a:t>)</a:t>
            </a:r>
            <a:endParaRPr lang="zh-CN" altLang="en-US" sz="1400" b="1" dirty="0">
              <a:solidFill>
                <a:srgbClr val="FF0000"/>
              </a:solidFill>
            </a:endParaRPr>
          </a:p>
        </p:txBody>
      </p:sp>
      <p:pic>
        <p:nvPicPr>
          <p:cNvPr id="12" name="图片 11"/>
          <p:cNvPicPr>
            <a:picLocks noChangeAspect="1"/>
          </p:cNvPicPr>
          <p:nvPr/>
        </p:nvPicPr>
        <p:blipFill>
          <a:blip r:embed="rId5"/>
          <a:stretch>
            <a:fillRect/>
          </a:stretch>
        </p:blipFill>
        <p:spPr>
          <a:xfrm>
            <a:off x="4943312" y="4309773"/>
            <a:ext cx="6074650" cy="926243"/>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09600" y="348527"/>
            <a:ext cx="2226006" cy="369332"/>
          </a:xfrm>
          <a:prstGeom prst="rect">
            <a:avLst/>
          </a:prstGeom>
          <a:noFill/>
        </p:spPr>
        <p:txBody>
          <a:bodyPr wrap="square" rtlCol="0">
            <a:spAutoFit/>
          </a:bodyPr>
          <a:lstStyle/>
          <a:p>
            <a:r>
              <a:rPr lang="zh-CN" altLang="en-US" dirty="0">
                <a:solidFill>
                  <a:schemeClr val="bg1"/>
                </a:solidFill>
              </a:rPr>
              <a:t>    申报</a:t>
            </a:r>
            <a:r>
              <a:rPr lang="en-US" altLang="zh-CN" dirty="0">
                <a:solidFill>
                  <a:schemeClr val="bg1"/>
                </a:solidFill>
              </a:rPr>
              <a:t>-</a:t>
            </a:r>
            <a:r>
              <a:rPr lang="zh-CN" altLang="en-US" dirty="0">
                <a:solidFill>
                  <a:schemeClr val="bg1"/>
                </a:solidFill>
              </a:rPr>
              <a:t>共同按钮</a:t>
            </a:r>
            <a:r>
              <a:rPr lang="en-US" altLang="zh-CN" dirty="0">
                <a:solidFill>
                  <a:schemeClr val="bg1"/>
                </a:solidFill>
              </a:rPr>
              <a:t>2</a:t>
            </a:r>
            <a:endParaRPr lang="zh-CN" altLang="en-US" dirty="0">
              <a:solidFill>
                <a:schemeClr val="bg1"/>
              </a:solidFill>
            </a:endParaRPr>
          </a:p>
        </p:txBody>
      </p:sp>
      <p:sp>
        <p:nvSpPr>
          <p:cNvPr id="5" name="文本框 219"/>
          <p:cNvSpPr txBox="1"/>
          <p:nvPr/>
        </p:nvSpPr>
        <p:spPr>
          <a:xfrm>
            <a:off x="584574" y="779393"/>
            <a:ext cx="10886990" cy="658257"/>
          </a:xfrm>
          <a:prstGeom prst="rect">
            <a:avLst/>
          </a:prstGeom>
          <a:noFill/>
        </p:spPr>
        <p:txBody>
          <a:bodyPr wrap="square" rtlCol="0">
            <a:spAutoFit/>
          </a:bodyPr>
          <a:lstStyle/>
          <a:p>
            <a:pPr marL="20955" indent="-20955">
              <a:lnSpc>
                <a:spcPct val="120000"/>
              </a:lnSpc>
            </a:pPr>
            <a:r>
              <a:rPr lang="zh-CN" altLang="en-US" sz="1600" dirty="0">
                <a:latin typeface="宋体" panose="02010600030101010101" pitchFamily="2" charset="-122"/>
                <a:ea typeface="宋体" panose="02010600030101010101" pitchFamily="2" charset="-122"/>
              </a:rPr>
              <a:t>以进步奖为例，按钮涉及的内容填写完成后，会显示在政务网相关位置；如需修改，需重新点击                                      进入相应的页面进行修改</a:t>
            </a:r>
            <a:endParaRPr lang="zh-CN" altLang="en-US" sz="1600" dirty="0">
              <a:latin typeface="宋体" panose="02010600030101010101" pitchFamily="2" charset="-122"/>
              <a:ea typeface="宋体" panose="02010600030101010101" pitchFamily="2" charset="-122"/>
            </a:endParaRPr>
          </a:p>
        </p:txBody>
      </p:sp>
      <p:sp>
        <p:nvSpPr>
          <p:cNvPr id="20" name="文本框 19"/>
          <p:cNvSpPr txBox="1"/>
          <p:nvPr/>
        </p:nvSpPr>
        <p:spPr>
          <a:xfrm>
            <a:off x="378371" y="5275509"/>
            <a:ext cx="11388755" cy="1751965"/>
          </a:xfrm>
          <a:prstGeom prst="rect">
            <a:avLst/>
          </a:prstGeom>
          <a:noFill/>
        </p:spPr>
        <p:txBody>
          <a:bodyPr wrap="square">
            <a:spAutoFit/>
          </a:bodyPr>
          <a:lstStyle/>
          <a:p>
            <a:pPr indent="-285750">
              <a:lnSpc>
                <a:spcPct val="120000"/>
              </a:lnSpc>
            </a:pPr>
            <a:r>
              <a:rPr lang="en-US" altLang="zh-CN" sz="1800" dirty="0"/>
              <a:t>1.</a:t>
            </a:r>
            <a:r>
              <a:rPr lang="zh-CN" altLang="zh-CN" sz="1800" dirty="0"/>
              <a:t>填写完成后</a:t>
            </a:r>
            <a:r>
              <a:rPr lang="zh-CN" altLang="en-US" sz="1800" dirty="0"/>
              <a:t>，</a:t>
            </a:r>
            <a:r>
              <a:rPr lang="zh-CN" altLang="zh-CN" sz="1800" dirty="0"/>
              <a:t>点击页面右上角的“</a:t>
            </a:r>
            <a:r>
              <a:rPr lang="zh-CN" altLang="zh-CN" sz="1800" b="1" dirty="0">
                <a:solidFill>
                  <a:srgbClr val="FF0000"/>
                </a:solidFill>
              </a:rPr>
              <a:t>验证</a:t>
            </a:r>
            <a:r>
              <a:rPr lang="zh-CN" altLang="zh-CN" sz="1800" dirty="0"/>
              <a:t>”按钮（图</a:t>
            </a:r>
            <a:r>
              <a:rPr lang="zh-CN" altLang="en-US" sz="1800" dirty="0"/>
              <a:t>一</a:t>
            </a:r>
            <a:r>
              <a:rPr lang="zh-CN" altLang="zh-CN" sz="1800" dirty="0"/>
              <a:t>），验证完整性及是否历史获奖等</a:t>
            </a:r>
            <a:r>
              <a:rPr lang="zh-CN" altLang="en-US" sz="1800" dirty="0"/>
              <a:t>；验证通过后（“       ”按钮变成“                ”），否则无法进行下一步操作</a:t>
            </a:r>
            <a:endParaRPr lang="en-US" altLang="zh-CN" sz="1800" dirty="0"/>
          </a:p>
          <a:p>
            <a:pPr indent="-285750">
              <a:lnSpc>
                <a:spcPct val="120000"/>
              </a:lnSpc>
            </a:pPr>
            <a:r>
              <a:rPr lang="en-US" altLang="zh-CN" dirty="0"/>
              <a:t>2.</a:t>
            </a:r>
            <a:r>
              <a:rPr lang="zh-CN" altLang="en-US" dirty="0"/>
              <a:t>填写过程中及时保存，暂时不操作可点击“关闭”按钮。（再次提醒，还要点击“保存草稿”按钮进行保存）</a:t>
            </a:r>
            <a:endParaRPr lang="zh-CN" altLang="en-US" dirty="0"/>
          </a:p>
          <a:p>
            <a:pPr indent="-285750">
              <a:lnSpc>
                <a:spcPct val="120000"/>
              </a:lnSpc>
            </a:pPr>
            <a:r>
              <a:rPr lang="en-US" altLang="zh-CN" b="1" dirty="0">
                <a:sym typeface="+mn-ea"/>
              </a:rPr>
              <a:t>      </a:t>
            </a:r>
            <a:r>
              <a:rPr lang="zh-CN" altLang="en-US" b="1" dirty="0">
                <a:solidFill>
                  <a:srgbClr val="FF0000"/>
                </a:solidFill>
                <a:sym typeface="+mn-ea"/>
              </a:rPr>
              <a:t>填写</a:t>
            </a:r>
            <a:r>
              <a:rPr lang="en-US" altLang="zh-CN" b="1" dirty="0">
                <a:solidFill>
                  <a:srgbClr val="FF0000"/>
                </a:solidFill>
                <a:sym typeface="+mn-ea"/>
              </a:rPr>
              <a:t>-</a:t>
            </a:r>
            <a:r>
              <a:rPr lang="zh-CN" altLang="en-US" b="1" dirty="0">
                <a:solidFill>
                  <a:srgbClr val="FF0000"/>
                </a:solidFill>
                <a:sym typeface="+mn-ea"/>
              </a:rPr>
              <a:t>验证</a:t>
            </a:r>
            <a:r>
              <a:rPr lang="en-US" altLang="zh-CN" b="1" dirty="0">
                <a:solidFill>
                  <a:srgbClr val="FF0000"/>
                </a:solidFill>
                <a:sym typeface="+mn-ea"/>
              </a:rPr>
              <a:t>-</a:t>
            </a:r>
            <a:r>
              <a:rPr lang="zh-CN" altLang="en-US" b="1" dirty="0">
                <a:solidFill>
                  <a:srgbClr val="FF0000"/>
                </a:solidFill>
                <a:sym typeface="+mn-ea"/>
              </a:rPr>
              <a:t>保存（此处保存把数据提交至政务网；</a:t>
            </a:r>
            <a:r>
              <a:rPr lang="zh-CN" b="1" dirty="0">
                <a:solidFill>
                  <a:srgbClr val="FF0000"/>
                </a:solidFill>
                <a:sym typeface="+mn-ea"/>
              </a:rPr>
              <a:t>必填的要填完，要验证通过，才能提交到政务网</a:t>
            </a:r>
            <a:r>
              <a:rPr lang="zh-CN" altLang="en-US" b="1" dirty="0">
                <a:solidFill>
                  <a:srgbClr val="FF0000"/>
                </a:solidFill>
                <a:sym typeface="+mn-ea"/>
              </a:rPr>
              <a:t>）</a:t>
            </a:r>
            <a:endParaRPr lang="zh-CN" altLang="en-US" b="1" dirty="0">
              <a:solidFill>
                <a:srgbClr val="FF0000"/>
              </a:solidFill>
            </a:endParaRPr>
          </a:p>
          <a:p>
            <a:pPr indent="-285750">
              <a:lnSpc>
                <a:spcPct val="120000"/>
              </a:lnSpc>
            </a:pPr>
            <a:endParaRPr lang="zh-CN" altLang="en-US" b="1" dirty="0">
              <a:solidFill>
                <a:srgbClr val="FF0000"/>
              </a:solidFill>
            </a:endParaRPr>
          </a:p>
        </p:txBody>
      </p:sp>
      <p:pic>
        <p:nvPicPr>
          <p:cNvPr id="3" name="图片 2"/>
          <p:cNvPicPr>
            <a:picLocks noChangeAspect="1"/>
          </p:cNvPicPr>
          <p:nvPr/>
        </p:nvPicPr>
        <p:blipFill>
          <a:blip r:embed="rId1"/>
          <a:stretch>
            <a:fillRect/>
          </a:stretch>
        </p:blipFill>
        <p:spPr>
          <a:xfrm>
            <a:off x="1622835" y="5607344"/>
            <a:ext cx="899238" cy="365792"/>
          </a:xfrm>
          <a:prstGeom prst="rect">
            <a:avLst/>
          </a:prstGeom>
        </p:spPr>
      </p:pic>
      <p:pic>
        <p:nvPicPr>
          <p:cNvPr id="6" name="图片 5"/>
          <p:cNvPicPr>
            <a:picLocks noChangeAspect="1"/>
          </p:cNvPicPr>
          <p:nvPr/>
        </p:nvPicPr>
        <p:blipFill>
          <a:blip r:embed="rId2"/>
          <a:stretch>
            <a:fillRect/>
          </a:stretch>
        </p:blipFill>
        <p:spPr>
          <a:xfrm>
            <a:off x="11107907" y="5352885"/>
            <a:ext cx="449619" cy="259102"/>
          </a:xfrm>
          <a:prstGeom prst="rect">
            <a:avLst/>
          </a:prstGeom>
        </p:spPr>
      </p:pic>
      <p:pic>
        <p:nvPicPr>
          <p:cNvPr id="9" name="图片 8"/>
          <p:cNvPicPr>
            <a:picLocks noChangeAspect="1"/>
          </p:cNvPicPr>
          <p:nvPr/>
        </p:nvPicPr>
        <p:blipFill>
          <a:blip r:embed="rId3"/>
          <a:stretch>
            <a:fillRect/>
          </a:stretch>
        </p:blipFill>
        <p:spPr>
          <a:xfrm>
            <a:off x="5831784" y="5611987"/>
            <a:ext cx="3351927" cy="361149"/>
          </a:xfrm>
          <a:prstGeom prst="rect">
            <a:avLst/>
          </a:prstGeom>
        </p:spPr>
      </p:pic>
      <p:pic>
        <p:nvPicPr>
          <p:cNvPr id="7" name="图片 6"/>
          <p:cNvPicPr>
            <a:picLocks noChangeAspect="1"/>
          </p:cNvPicPr>
          <p:nvPr/>
        </p:nvPicPr>
        <p:blipFill>
          <a:blip r:embed="rId4"/>
          <a:stretch>
            <a:fillRect/>
          </a:stretch>
        </p:blipFill>
        <p:spPr>
          <a:xfrm>
            <a:off x="9286043" y="779393"/>
            <a:ext cx="2816381" cy="358171"/>
          </a:xfrm>
          <a:prstGeom prst="rect">
            <a:avLst/>
          </a:prstGeom>
        </p:spPr>
      </p:pic>
      <p:pic>
        <p:nvPicPr>
          <p:cNvPr id="10" name="图片 9"/>
          <p:cNvPicPr>
            <a:picLocks noChangeAspect="1"/>
          </p:cNvPicPr>
          <p:nvPr/>
        </p:nvPicPr>
        <p:blipFill>
          <a:blip r:embed="rId5"/>
          <a:stretch>
            <a:fillRect/>
          </a:stretch>
        </p:blipFill>
        <p:spPr>
          <a:xfrm>
            <a:off x="1554084" y="1478528"/>
            <a:ext cx="9083831" cy="3874357"/>
          </a:xfrm>
          <a:prstGeom prst="rect">
            <a:avLst/>
          </a:prstGeom>
        </p:spPr>
      </p:pic>
      <p:sp>
        <p:nvSpPr>
          <p:cNvPr id="11" name="文本框 10"/>
          <p:cNvSpPr txBox="1"/>
          <p:nvPr/>
        </p:nvSpPr>
        <p:spPr>
          <a:xfrm>
            <a:off x="5731949" y="4191194"/>
            <a:ext cx="681597" cy="307777"/>
          </a:xfrm>
          <a:prstGeom prst="rect">
            <a:avLst/>
          </a:prstGeom>
          <a:noFill/>
        </p:spPr>
        <p:txBody>
          <a:bodyPr wrap="none" rtlCol="0">
            <a:spAutoFit/>
          </a:bodyPr>
          <a:lstStyle/>
          <a:p>
            <a:r>
              <a:rPr lang="en-US" altLang="zh-CN" sz="1400" b="1" dirty="0">
                <a:solidFill>
                  <a:srgbClr val="FF0000"/>
                </a:solidFill>
              </a:rPr>
              <a:t>(</a:t>
            </a:r>
            <a:r>
              <a:rPr lang="zh-CN" altLang="en-US" sz="1400" b="1" dirty="0">
                <a:solidFill>
                  <a:srgbClr val="FF0000"/>
                </a:solidFill>
              </a:rPr>
              <a:t>图一</a:t>
            </a:r>
            <a:r>
              <a:rPr lang="en-US" altLang="zh-CN" sz="1400" b="1" dirty="0">
                <a:solidFill>
                  <a:srgbClr val="FF0000"/>
                </a:solidFill>
              </a:rPr>
              <a:t>)</a:t>
            </a:r>
            <a:endParaRPr lang="zh-CN" altLang="en-US" sz="1400" b="1" dirty="0">
              <a:solidFill>
                <a:srgbClr val="FF000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874260" y="717550"/>
            <a:ext cx="7155180" cy="5021580"/>
          </a:xfrm>
          <a:prstGeom prst="rect">
            <a:avLst/>
          </a:prstGeom>
        </p:spPr>
      </p:pic>
      <p:sp>
        <p:nvSpPr>
          <p:cNvPr id="91" name="文本框 90"/>
          <p:cNvSpPr txBox="1"/>
          <p:nvPr/>
        </p:nvSpPr>
        <p:spPr>
          <a:xfrm>
            <a:off x="245660" y="348527"/>
            <a:ext cx="2113063" cy="369332"/>
          </a:xfrm>
          <a:prstGeom prst="rect">
            <a:avLst/>
          </a:prstGeom>
          <a:noFill/>
        </p:spPr>
        <p:txBody>
          <a:bodyPr wrap="square" rtlCol="0">
            <a:spAutoFit/>
          </a:bodyPr>
          <a:lstStyle/>
          <a:p>
            <a:r>
              <a:rPr lang="zh-CN" altLang="en-US" dirty="0">
                <a:solidFill>
                  <a:schemeClr val="bg1"/>
                </a:solidFill>
              </a:rPr>
              <a:t>申报</a:t>
            </a:r>
            <a:r>
              <a:rPr lang="en-US" altLang="zh-CN" dirty="0">
                <a:solidFill>
                  <a:schemeClr val="bg1"/>
                </a:solidFill>
              </a:rPr>
              <a:t>-</a:t>
            </a:r>
            <a:r>
              <a:rPr lang="zh-CN" altLang="en-US" sz="1400" dirty="0">
                <a:solidFill>
                  <a:schemeClr val="bg1"/>
                </a:solidFill>
              </a:rPr>
              <a:t>知识产权与标准</a:t>
            </a:r>
            <a:endParaRPr lang="zh-CN" altLang="en-US" sz="1400" dirty="0">
              <a:solidFill>
                <a:schemeClr val="bg1"/>
              </a:solidFill>
            </a:endParaRPr>
          </a:p>
        </p:txBody>
      </p:sp>
      <p:sp>
        <p:nvSpPr>
          <p:cNvPr id="10" name="文本框 219"/>
          <p:cNvSpPr txBox="1"/>
          <p:nvPr/>
        </p:nvSpPr>
        <p:spPr>
          <a:xfrm>
            <a:off x="264826" y="860128"/>
            <a:ext cx="3897272" cy="4810760"/>
          </a:xfrm>
          <a:prstGeom prst="rect">
            <a:avLst/>
          </a:prstGeom>
          <a:noFill/>
        </p:spPr>
        <p:txBody>
          <a:bodyPr wrap="square" rtlCol="0">
            <a:spAutoFit/>
          </a:bodyPr>
          <a:lstStyle/>
          <a:p>
            <a:pPr marL="285750" indent="-285750">
              <a:lnSpc>
                <a:spcPct val="120000"/>
              </a:lnSpc>
            </a:pPr>
            <a:r>
              <a:rPr lang="en-US" altLang="zh-CN" sz="1600" dirty="0">
                <a:latin typeface="仿宋_GB2312" panose="02010609030101010101" pitchFamily="49" charset="-122"/>
                <a:ea typeface="仿宋_GB2312" panose="02010609030101010101" pitchFamily="49" charset="-122"/>
              </a:rPr>
              <a:t>1</a:t>
            </a:r>
            <a:r>
              <a:rPr lang="zh-CN" altLang="en-US" sz="1600" dirty="0">
                <a:latin typeface="仿宋_GB2312" panose="02010609030101010101" pitchFamily="49" charset="-122"/>
                <a:ea typeface="仿宋_GB2312" panose="02010609030101010101" pitchFamily="49" charset="-122"/>
              </a:rPr>
              <a:t>、验证：各类别的知识产权都会与历史获奖及本年度数据进行比对，避免重复使用。</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2</a:t>
            </a:r>
            <a:r>
              <a:rPr lang="zh-CN" altLang="en-US" sz="1600" dirty="0">
                <a:latin typeface="仿宋_GB2312" panose="02010609030101010101" pitchFamily="49" charset="-122"/>
                <a:ea typeface="仿宋_GB2312" panose="02010609030101010101" pitchFamily="49" charset="-122"/>
              </a:rPr>
              <a:t>、</a:t>
            </a:r>
            <a:r>
              <a:rPr lang="zh-CN" altLang="en-US" sz="1600" dirty="0">
                <a:solidFill>
                  <a:srgbClr val="FF0000"/>
                </a:solidFill>
                <a:latin typeface="仿宋_GB2312" panose="02010609030101010101" pitchFamily="49" charset="-122"/>
                <a:ea typeface="仿宋_GB2312" panose="02010609030101010101" pitchFamily="49" charset="-122"/>
              </a:rPr>
              <a:t>知识产权为国内专利时，会在历史数据中查重，同时通过专利信息服务平台验证专利并带出发明人</a:t>
            </a:r>
            <a:r>
              <a:rPr lang="zh-CN" altLang="en-US" sz="1600" dirty="0">
                <a:latin typeface="仿宋_GB2312" panose="02010609030101010101" pitchFamily="49" charset="-122"/>
                <a:ea typeface="仿宋_GB2312" panose="02010609030101010101" pitchFamily="49" charset="-122"/>
              </a:rPr>
              <a:t>（</a:t>
            </a:r>
            <a:r>
              <a:rPr lang="zh-CN" altLang="en-US" sz="1600" b="1" dirty="0">
                <a:latin typeface="仿宋_GB2312" panose="02010609030101010101" pitchFamily="49" charset="-122"/>
                <a:ea typeface="仿宋_GB2312" panose="02010609030101010101" pitchFamily="49" charset="-122"/>
              </a:rPr>
              <a:t>如需变更，请谨慎点击修改</a:t>
            </a:r>
            <a:r>
              <a:rPr lang="zh-CN" altLang="en-US" sz="1600" dirty="0">
                <a:latin typeface="仿宋_GB2312" panose="02010609030101010101" pitchFamily="49" charset="-122"/>
                <a:ea typeface="仿宋_GB2312" panose="02010609030101010101" pitchFamily="49" charset="-122"/>
              </a:rPr>
              <a:t>）。所以在填报过程中，会相对较慢，也请注意及时保存信息。</a:t>
            </a:r>
            <a:r>
              <a:rPr lang="en-US" altLang="zh-CN" sz="1600" b="1" dirty="0">
                <a:latin typeface="仿宋_GB2312" panose="02010609030101010101" pitchFamily="49" charset="-122"/>
                <a:ea typeface="仿宋_GB2312" panose="02010609030101010101" pitchFamily="49" charset="-122"/>
              </a:rPr>
              <a:t>---</a:t>
            </a:r>
            <a:r>
              <a:rPr lang="zh-CN" altLang="en-US" sz="1600" b="1" dirty="0">
                <a:latin typeface="仿宋_GB2312" panose="02010609030101010101" pitchFamily="49" charset="-122"/>
                <a:ea typeface="仿宋_GB2312" panose="02010609030101010101" pitchFamily="49" charset="-122"/>
              </a:rPr>
              <a:t>由于时间差千万注意专利有效性</a:t>
            </a:r>
            <a:endParaRPr lang="en-US" altLang="zh-CN" sz="1600" b="1"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3</a:t>
            </a:r>
            <a:r>
              <a:rPr lang="zh-CN" altLang="en-US" sz="1600" dirty="0">
                <a:latin typeface="仿宋_GB2312" panose="02010609030101010101" pitchFamily="49" charset="-122"/>
                <a:ea typeface="仿宋_GB2312" panose="02010609030101010101" pitchFamily="49" charset="-122"/>
              </a:rPr>
              <a:t>、如有效状态选择“失效”，则不验证国内专利。</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4</a:t>
            </a:r>
            <a:r>
              <a:rPr lang="zh-CN" altLang="en-US" sz="1600" dirty="0">
                <a:latin typeface="仿宋_GB2312" panose="02010609030101010101" pitchFamily="49" charset="-122"/>
                <a:ea typeface="仿宋_GB2312" panose="02010609030101010101" pitchFamily="49" charset="-122"/>
              </a:rPr>
              <a:t>、选择知识产权或标准相关的完成人。</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5</a:t>
            </a:r>
            <a:r>
              <a:rPr lang="zh-CN" altLang="en-US" sz="1600" dirty="0">
                <a:latin typeface="仿宋_GB2312" panose="02010609030101010101" pitchFamily="49" charset="-122"/>
                <a:ea typeface="仿宋_GB2312" panose="02010609030101010101" pitchFamily="49" charset="-122"/>
              </a:rPr>
              <a:t>、依次添加权利人。</a:t>
            </a:r>
            <a:endParaRPr lang="en-US" altLang="zh-CN" sz="1600" dirty="0">
              <a:latin typeface="仿宋_GB2312" panose="02010609030101010101" pitchFamily="49" charset="-122"/>
              <a:ea typeface="仿宋_GB2312" panose="02010609030101010101" pitchFamily="49" charset="-122"/>
            </a:endParaRPr>
          </a:p>
          <a:p>
            <a:pPr marL="285750" indent="-285750">
              <a:lnSpc>
                <a:spcPct val="120000"/>
              </a:lnSpc>
            </a:pPr>
            <a:r>
              <a:rPr lang="en-US" altLang="zh-CN" sz="1600" dirty="0">
                <a:latin typeface="仿宋_GB2312" panose="02010609030101010101" pitchFamily="49" charset="-122"/>
                <a:ea typeface="仿宋_GB2312" panose="02010609030101010101" pitchFamily="49" charset="-122"/>
              </a:rPr>
              <a:t>6</a:t>
            </a:r>
            <a:r>
              <a:rPr lang="zh-CN" altLang="en-US" sz="1600" dirty="0">
                <a:latin typeface="仿宋_GB2312" panose="02010609030101010101" pitchFamily="49" charset="-122"/>
                <a:ea typeface="仿宋_GB2312" panose="02010609030101010101" pitchFamily="49" charset="-122"/>
              </a:rPr>
              <a:t>、</a:t>
            </a:r>
            <a:r>
              <a:rPr lang="zh-CN" altLang="en-US" sz="1600" b="1" dirty="0">
                <a:latin typeface="仿宋_GB2312" panose="02010609030101010101" pitchFamily="49" charset="-122"/>
                <a:ea typeface="仿宋_GB2312" panose="02010609030101010101" pitchFamily="49" charset="-122"/>
              </a:rPr>
              <a:t>发明奖</a:t>
            </a:r>
            <a:r>
              <a:rPr lang="zh-CN" altLang="en-US" sz="1600" dirty="0">
                <a:latin typeface="仿宋_GB2312" panose="02010609030101010101" pitchFamily="49" charset="-122"/>
                <a:ea typeface="仿宋_GB2312" panose="02010609030101010101" pitchFamily="49" charset="-122"/>
              </a:rPr>
              <a:t>必须要有一个</a:t>
            </a:r>
            <a:r>
              <a:rPr lang="zh-CN" altLang="en-US" sz="1600" b="1" dirty="0">
                <a:latin typeface="仿宋_GB2312" panose="02010609030101010101" pitchFamily="49" charset="-122"/>
                <a:ea typeface="仿宋_GB2312" panose="02010609030101010101" pitchFamily="49" charset="-122"/>
              </a:rPr>
              <a:t>有效</a:t>
            </a:r>
            <a:r>
              <a:rPr lang="zh-CN" altLang="en-US" sz="1600" dirty="0">
                <a:latin typeface="仿宋_GB2312" panose="02010609030101010101" pitchFamily="49" charset="-122"/>
                <a:ea typeface="仿宋_GB2312" panose="02010609030101010101" pitchFamily="49" charset="-122"/>
              </a:rPr>
              <a:t>的</a:t>
            </a:r>
            <a:r>
              <a:rPr lang="zh-CN" altLang="en-US" sz="1600" b="1" dirty="0">
                <a:latin typeface="仿宋_GB2312" panose="02010609030101010101" pitchFamily="49" charset="-122"/>
                <a:ea typeface="仿宋_GB2312" panose="02010609030101010101" pitchFamily="49" charset="-122"/>
              </a:rPr>
              <a:t>授权发明专利</a:t>
            </a:r>
            <a:r>
              <a:rPr lang="zh-CN" altLang="en-US" sz="1600" dirty="0">
                <a:latin typeface="仿宋_GB2312" panose="02010609030101010101" pitchFamily="49" charset="-122"/>
                <a:ea typeface="仿宋_GB2312" panose="02010609030101010101" pitchFamily="49" charset="-122"/>
              </a:rPr>
              <a:t>才能上报。</a:t>
            </a:r>
            <a:endParaRPr lang="en-US" altLang="zh-CN" sz="1600" dirty="0">
              <a:latin typeface="仿宋_GB2312" panose="02010609030101010101" pitchFamily="49" charset="-122"/>
              <a:ea typeface="仿宋_GB2312" panose="02010609030101010101" pitchFamily="49" charset="-122"/>
            </a:endParaRPr>
          </a:p>
        </p:txBody>
      </p:sp>
      <p:pic>
        <p:nvPicPr>
          <p:cNvPr id="6" name="图片 5"/>
          <p:cNvPicPr>
            <a:picLocks noChangeAspect="1"/>
          </p:cNvPicPr>
          <p:nvPr/>
        </p:nvPicPr>
        <p:blipFill>
          <a:blip r:embed="rId2"/>
          <a:stretch>
            <a:fillRect/>
          </a:stretch>
        </p:blipFill>
        <p:spPr>
          <a:xfrm>
            <a:off x="6210087" y="5025648"/>
            <a:ext cx="4200795" cy="1777027"/>
          </a:xfrm>
          <a:prstGeom prst="rect">
            <a:avLst/>
          </a:prstGeom>
        </p:spPr>
      </p:pic>
      <p:pic>
        <p:nvPicPr>
          <p:cNvPr id="8" name="图片 7"/>
          <p:cNvPicPr>
            <a:picLocks noChangeAspect="1"/>
          </p:cNvPicPr>
          <p:nvPr/>
        </p:nvPicPr>
        <p:blipFill rotWithShape="1">
          <a:blip r:embed="rId3"/>
          <a:srcRect l="2081" t="8171" r="2089" b="6336"/>
          <a:stretch>
            <a:fillRect/>
          </a:stretch>
        </p:blipFill>
        <p:spPr>
          <a:xfrm>
            <a:off x="506027" y="5670887"/>
            <a:ext cx="3746377" cy="1022875"/>
          </a:xfrm>
          <a:prstGeom prst="rect">
            <a:avLst/>
          </a:prstGeom>
        </p:spPr>
      </p:pic>
    </p:spTree>
  </p:cSld>
  <p:clrMapOvr>
    <a:masterClrMapping/>
  </p:clrMapOvr>
  <p:transition>
    <p:fade/>
  </p:transition>
</p:sld>
</file>

<file path=ppt/tags/tag1.xml><?xml version="1.0" encoding="utf-8"?>
<p:tagLst xmlns:p="http://schemas.openxmlformats.org/presentationml/2006/main">
  <p:tag name="KSO_WM_BEAUTIFY_FLAG" val=""/>
  <p:tag name="KSO_WM_UNIT_PLACING_PICTURE_USER_VIEWPORT" val="{&quot;height&quot;:12960,&quot;width&quot;:23028}"/>
</p:tagLst>
</file>

<file path=ppt/tags/tag10.xml><?xml version="1.0" encoding="utf-8"?>
<p:tagLst xmlns:p="http://schemas.openxmlformats.org/presentationml/2006/main">
  <p:tag name="KSO_WM_BEAUTIFY_FLAG" val=""/>
  <p:tag name="KSO_WM_UNIT_PLACING_PICTURE_USER_VIEWPORT" val="{&quot;height&quot;:12960,&quot;width&quot;:23028}"/>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0598b6eb-9d05-495f-b67f-a7452e9990a5"/>
  <p:tag name="COMMONDATA" val="eyJoZGlkIjoiNjllODYyOWI0Y2Q5Njk3OGU2M2IzYTZkZmVlYTY5MGYifQ=="/>
  <p:tag name="commondata" val="eyJoZGlkIjoiZTIzZGU0Y2IyMzNjZTk2MjJlOTRhMWI5NjlkM2U4OTk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6698</Words>
  <Application>WPS 演示</Application>
  <PresentationFormat>宽屏</PresentationFormat>
  <Paragraphs>482</Paragraphs>
  <Slides>32</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Arial</vt:lpstr>
      <vt:lpstr>宋体</vt:lpstr>
      <vt:lpstr>Wingdings</vt:lpstr>
      <vt:lpstr>Wingdings 2</vt:lpstr>
      <vt:lpstr>微软雅黑</vt:lpstr>
      <vt:lpstr>仿宋_GB2312</vt:lpstr>
      <vt:lpstr>仿宋</vt:lpstr>
      <vt:lpstr>Arial Unicode MS</vt:lpstr>
      <vt:lpstr>Impact</vt:lpstr>
      <vt:lpstr>Constantia</vt:lpstr>
      <vt:lpstr>Calibri</vt:lpstr>
      <vt:lpstr>隶书</vt:lpstr>
      <vt:lpstr>Arial Unicode MS</vt:lpstr>
      <vt:lpstr>等线</vt: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Symbio Henry</dc:creator>
  <cp:lastModifiedBy>WPS_1643424702</cp:lastModifiedBy>
  <cp:revision>1309</cp:revision>
  <dcterms:created xsi:type="dcterms:W3CDTF">2017-08-15T02:10:00Z</dcterms:created>
  <dcterms:modified xsi:type="dcterms:W3CDTF">2024-08-08T06:43:27Z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3FBF98B523BB4967842D874F8F2C0E21</vt:lpwstr>
  </property>
  <property fmtid="{D5CDD505-2E9C-101B-9397-08002B2CF9AE}" pid="3" name="KSOProductBuildVer">
    <vt:lpwstr>2052-12.1.0.17147</vt:lpwstr>
  </property>
</Properties>
</file>